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136"/>
  </p:notesMasterIdLst>
  <p:handoutMasterIdLst>
    <p:handoutMasterId r:id="rId137"/>
  </p:handoutMasterIdLst>
  <p:sldIdLst>
    <p:sldId id="471" r:id="rId3"/>
    <p:sldId id="257" r:id="rId4"/>
    <p:sldId id="258" r:id="rId5"/>
    <p:sldId id="259" r:id="rId6"/>
    <p:sldId id="260" r:id="rId7"/>
    <p:sldId id="261" r:id="rId8"/>
    <p:sldId id="262" r:id="rId9"/>
    <p:sldId id="267" r:id="rId10"/>
    <p:sldId id="268" r:id="rId11"/>
    <p:sldId id="269" r:id="rId12"/>
    <p:sldId id="270" r:id="rId13"/>
    <p:sldId id="271" r:id="rId14"/>
    <p:sldId id="272" r:id="rId15"/>
    <p:sldId id="273" r:id="rId16"/>
    <p:sldId id="274" r:id="rId17"/>
    <p:sldId id="277" r:id="rId18"/>
    <p:sldId id="278" r:id="rId19"/>
    <p:sldId id="279" r:id="rId20"/>
    <p:sldId id="282" r:id="rId21"/>
    <p:sldId id="283" r:id="rId22"/>
    <p:sldId id="285" r:id="rId23"/>
    <p:sldId id="286" r:id="rId24"/>
    <p:sldId id="287" r:id="rId25"/>
    <p:sldId id="288" r:id="rId26"/>
    <p:sldId id="289" r:id="rId27"/>
    <p:sldId id="290" r:id="rId28"/>
    <p:sldId id="292" r:id="rId29"/>
    <p:sldId id="295" r:id="rId30"/>
    <p:sldId id="296" r:id="rId31"/>
    <p:sldId id="297" r:id="rId32"/>
    <p:sldId id="298" r:id="rId33"/>
    <p:sldId id="300" r:id="rId34"/>
    <p:sldId id="301" r:id="rId35"/>
    <p:sldId id="303" r:id="rId36"/>
    <p:sldId id="306" r:id="rId37"/>
    <p:sldId id="307" r:id="rId38"/>
    <p:sldId id="309" r:id="rId39"/>
    <p:sldId id="310" r:id="rId40"/>
    <p:sldId id="312" r:id="rId41"/>
    <p:sldId id="313" r:id="rId42"/>
    <p:sldId id="315" r:id="rId43"/>
    <p:sldId id="317" r:id="rId44"/>
    <p:sldId id="318" r:id="rId45"/>
    <p:sldId id="319" r:id="rId46"/>
    <p:sldId id="320" r:id="rId47"/>
    <p:sldId id="321" r:id="rId48"/>
    <p:sldId id="322" r:id="rId49"/>
    <p:sldId id="323" r:id="rId50"/>
    <p:sldId id="325" r:id="rId51"/>
    <p:sldId id="328" r:id="rId52"/>
    <p:sldId id="336" r:id="rId53"/>
    <p:sldId id="329" r:id="rId54"/>
    <p:sldId id="331" r:id="rId55"/>
    <p:sldId id="338" r:id="rId56"/>
    <p:sldId id="341" r:id="rId57"/>
    <p:sldId id="343" r:id="rId58"/>
    <p:sldId id="344" r:id="rId59"/>
    <p:sldId id="345" r:id="rId60"/>
    <p:sldId id="347" r:id="rId61"/>
    <p:sldId id="349" r:id="rId62"/>
    <p:sldId id="351" r:id="rId63"/>
    <p:sldId id="353" r:id="rId64"/>
    <p:sldId id="354" r:id="rId65"/>
    <p:sldId id="356" r:id="rId66"/>
    <p:sldId id="358" r:id="rId67"/>
    <p:sldId id="360" r:id="rId68"/>
    <p:sldId id="361" r:id="rId69"/>
    <p:sldId id="362" r:id="rId70"/>
    <p:sldId id="365" r:id="rId71"/>
    <p:sldId id="366" r:id="rId72"/>
    <p:sldId id="368" r:id="rId73"/>
    <p:sldId id="370" r:id="rId74"/>
    <p:sldId id="371" r:id="rId75"/>
    <p:sldId id="373" r:id="rId76"/>
    <p:sldId id="375" r:id="rId77"/>
    <p:sldId id="374" r:id="rId78"/>
    <p:sldId id="376" r:id="rId79"/>
    <p:sldId id="377" r:id="rId80"/>
    <p:sldId id="378" r:id="rId81"/>
    <p:sldId id="379" r:id="rId82"/>
    <p:sldId id="380" r:id="rId83"/>
    <p:sldId id="382" r:id="rId84"/>
    <p:sldId id="390" r:id="rId85"/>
    <p:sldId id="384" r:id="rId86"/>
    <p:sldId id="385" r:id="rId87"/>
    <p:sldId id="391" r:id="rId88"/>
    <p:sldId id="387" r:id="rId89"/>
    <p:sldId id="388" r:id="rId90"/>
    <p:sldId id="389" r:id="rId91"/>
    <p:sldId id="392" r:id="rId92"/>
    <p:sldId id="393" r:id="rId93"/>
    <p:sldId id="394" r:id="rId94"/>
    <p:sldId id="395" r:id="rId95"/>
    <p:sldId id="396" r:id="rId96"/>
    <p:sldId id="397" r:id="rId97"/>
    <p:sldId id="399" r:id="rId98"/>
    <p:sldId id="400" r:id="rId99"/>
    <p:sldId id="401" r:id="rId100"/>
    <p:sldId id="403" r:id="rId101"/>
    <p:sldId id="404" r:id="rId102"/>
    <p:sldId id="405" r:id="rId103"/>
    <p:sldId id="406" r:id="rId104"/>
    <p:sldId id="407" r:id="rId105"/>
    <p:sldId id="408" r:id="rId106"/>
    <p:sldId id="409" r:id="rId107"/>
    <p:sldId id="411" r:id="rId108"/>
    <p:sldId id="412" r:id="rId109"/>
    <p:sldId id="414" r:id="rId110"/>
    <p:sldId id="415" r:id="rId111"/>
    <p:sldId id="416" r:id="rId112"/>
    <p:sldId id="419" r:id="rId113"/>
    <p:sldId id="420" r:id="rId114"/>
    <p:sldId id="421" r:id="rId115"/>
    <p:sldId id="422" r:id="rId116"/>
    <p:sldId id="426" r:id="rId117"/>
    <p:sldId id="427" r:id="rId118"/>
    <p:sldId id="429" r:id="rId119"/>
    <p:sldId id="431" r:id="rId120"/>
    <p:sldId id="432" r:id="rId121"/>
    <p:sldId id="433" r:id="rId122"/>
    <p:sldId id="434" r:id="rId123"/>
    <p:sldId id="436" r:id="rId124"/>
    <p:sldId id="438" r:id="rId125"/>
    <p:sldId id="439" r:id="rId126"/>
    <p:sldId id="441" r:id="rId127"/>
    <p:sldId id="443" r:id="rId128"/>
    <p:sldId id="445" r:id="rId129"/>
    <p:sldId id="447" r:id="rId130"/>
    <p:sldId id="465" r:id="rId131"/>
    <p:sldId id="466" r:id="rId132"/>
    <p:sldId id="467" r:id="rId133"/>
    <p:sldId id="468" r:id="rId134"/>
    <p:sldId id="469" r:id="rId1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presProps" Target="presProp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2C96ED-0579-4317-AF19-6A300529E9E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674FFE50-2129-40A2-967F-FCA294CFAD5C}">
      <dgm:prSet phldrT="[Metin]" custT="1"/>
      <dgm:spPr/>
      <dgm:t>
        <a:bodyPr/>
        <a:lstStyle/>
        <a:p>
          <a:r>
            <a:rPr lang="tr-TR" sz="2200" dirty="0" smtClean="0"/>
            <a:t>Raporun Kısımları</a:t>
          </a:r>
          <a:endParaRPr lang="tr-TR" sz="2200" dirty="0"/>
        </a:p>
      </dgm:t>
    </dgm:pt>
    <dgm:pt modelId="{D2B4A43A-2B00-47ED-80D3-ACE98257107B}" type="parTrans" cxnId="{1901993F-2F37-4164-A81D-33F5660CAF39}">
      <dgm:prSet/>
      <dgm:spPr/>
      <dgm:t>
        <a:bodyPr/>
        <a:lstStyle/>
        <a:p>
          <a:endParaRPr lang="tr-TR"/>
        </a:p>
      </dgm:t>
    </dgm:pt>
    <dgm:pt modelId="{7808469D-084C-428F-A3DC-D4139065F788}" type="sibTrans" cxnId="{1901993F-2F37-4164-A81D-33F5660CAF39}">
      <dgm:prSet/>
      <dgm:spPr/>
      <dgm:t>
        <a:bodyPr/>
        <a:lstStyle/>
        <a:p>
          <a:endParaRPr lang="tr-TR"/>
        </a:p>
      </dgm:t>
    </dgm:pt>
    <dgm:pt modelId="{683B2C2F-32FC-4001-AE00-D27F7DA2952F}">
      <dgm:prSet phldrT="[Metin]" custT="1"/>
      <dgm:spPr/>
      <dgm:t>
        <a:bodyPr/>
        <a:lstStyle/>
        <a:p>
          <a:pPr algn="ctr">
            <a:lnSpc>
              <a:spcPct val="100000"/>
            </a:lnSpc>
            <a:spcAft>
              <a:spcPts val="50"/>
            </a:spcAft>
          </a:pPr>
          <a:r>
            <a:rPr lang="tr-TR" sz="2000" b="1" dirty="0" smtClean="0"/>
            <a:t>Birinci Kısım</a:t>
          </a:r>
        </a:p>
        <a:p>
          <a:pPr algn="l">
            <a:lnSpc>
              <a:spcPct val="100000"/>
            </a:lnSpc>
            <a:spcAft>
              <a:spcPts val="50"/>
            </a:spcAft>
          </a:pPr>
          <a:r>
            <a:rPr lang="tr-TR" sz="1800" dirty="0" smtClean="0"/>
            <a:t>- Kapak Sayfası</a:t>
          </a:r>
        </a:p>
        <a:p>
          <a:pPr algn="l">
            <a:lnSpc>
              <a:spcPct val="100000"/>
            </a:lnSpc>
            <a:spcAft>
              <a:spcPts val="50"/>
            </a:spcAft>
          </a:pPr>
          <a:r>
            <a:rPr lang="tr-TR" sz="1800" dirty="0" smtClean="0"/>
            <a:t>- Özet </a:t>
          </a:r>
        </a:p>
        <a:p>
          <a:pPr algn="l">
            <a:lnSpc>
              <a:spcPct val="100000"/>
            </a:lnSpc>
            <a:spcAft>
              <a:spcPts val="50"/>
            </a:spcAft>
          </a:pPr>
          <a:r>
            <a:rPr lang="tr-TR" sz="1800" dirty="0" smtClean="0"/>
            <a:t>- Anahtar Kelimeler</a:t>
          </a:r>
        </a:p>
        <a:p>
          <a:pPr algn="l">
            <a:lnSpc>
              <a:spcPct val="100000"/>
            </a:lnSpc>
            <a:spcAft>
              <a:spcPts val="50"/>
            </a:spcAft>
          </a:pPr>
          <a:r>
            <a:rPr lang="tr-TR" sz="1800" dirty="0" smtClean="0"/>
            <a:t>- Önsöz </a:t>
          </a:r>
        </a:p>
        <a:p>
          <a:pPr algn="l">
            <a:lnSpc>
              <a:spcPct val="100000"/>
            </a:lnSpc>
            <a:spcAft>
              <a:spcPts val="50"/>
            </a:spcAft>
          </a:pPr>
          <a:r>
            <a:rPr lang="tr-TR" sz="1800" dirty="0" smtClean="0"/>
            <a:t>- İçindekiler </a:t>
          </a:r>
        </a:p>
        <a:p>
          <a:pPr algn="l">
            <a:lnSpc>
              <a:spcPct val="100000"/>
            </a:lnSpc>
            <a:spcAft>
              <a:spcPts val="50"/>
            </a:spcAft>
          </a:pPr>
          <a:r>
            <a:rPr lang="tr-TR" sz="1800" dirty="0" smtClean="0"/>
            <a:t>- Kısaltmalar Veya Simgeler</a:t>
          </a:r>
        </a:p>
        <a:p>
          <a:pPr algn="ctr">
            <a:lnSpc>
              <a:spcPct val="100000"/>
            </a:lnSpc>
            <a:spcAft>
              <a:spcPts val="50"/>
            </a:spcAft>
          </a:pPr>
          <a:r>
            <a:rPr lang="tr-TR" sz="1800" dirty="0" smtClean="0"/>
            <a:t> </a:t>
          </a:r>
          <a:endParaRPr lang="tr-TR" sz="1800" dirty="0"/>
        </a:p>
      </dgm:t>
    </dgm:pt>
    <dgm:pt modelId="{71E83E36-1B38-40C4-9717-7919C960BD44}" type="parTrans" cxnId="{D1184550-DCD6-4520-B90A-020AFFFDAACA}">
      <dgm:prSet/>
      <dgm:spPr/>
      <dgm:t>
        <a:bodyPr/>
        <a:lstStyle/>
        <a:p>
          <a:endParaRPr lang="tr-TR"/>
        </a:p>
      </dgm:t>
    </dgm:pt>
    <dgm:pt modelId="{F35705A3-499C-4121-9C6F-C551836A4BB6}" type="sibTrans" cxnId="{D1184550-DCD6-4520-B90A-020AFFFDAACA}">
      <dgm:prSet/>
      <dgm:spPr/>
      <dgm:t>
        <a:bodyPr/>
        <a:lstStyle/>
        <a:p>
          <a:endParaRPr lang="tr-TR"/>
        </a:p>
      </dgm:t>
    </dgm:pt>
    <dgm:pt modelId="{ED041F61-97BB-40DC-ACA7-F9E745B453A9}">
      <dgm:prSet phldrT="[Metin]" custT="1"/>
      <dgm:spPr/>
      <dgm:t>
        <a:bodyPr/>
        <a:lstStyle/>
        <a:p>
          <a:pPr algn="ctr"/>
          <a:r>
            <a:rPr lang="tr-TR" sz="2400" b="1" dirty="0" smtClean="0"/>
            <a:t>Metin kısmı</a:t>
          </a:r>
        </a:p>
        <a:p>
          <a:pPr algn="l"/>
          <a:r>
            <a:rPr lang="tr-TR" sz="2200" dirty="0" smtClean="0"/>
            <a:t>- Giriş</a:t>
          </a:r>
        </a:p>
        <a:p>
          <a:pPr algn="l"/>
          <a:r>
            <a:rPr lang="tr-TR" sz="2200" dirty="0" smtClean="0"/>
            <a:t>- Bölümler </a:t>
          </a:r>
        </a:p>
        <a:p>
          <a:pPr algn="l"/>
          <a:r>
            <a:rPr lang="tr-TR" sz="2200" dirty="0" smtClean="0"/>
            <a:t>- Sonuç </a:t>
          </a:r>
          <a:endParaRPr lang="tr-TR" sz="1800" dirty="0" smtClean="0"/>
        </a:p>
      </dgm:t>
    </dgm:pt>
    <dgm:pt modelId="{E0B9BB80-F3DC-40B4-B3A8-CE3815DA6C04}" type="parTrans" cxnId="{63ADFEBA-53B3-4569-B37A-1DF42A7DB3AF}">
      <dgm:prSet/>
      <dgm:spPr/>
      <dgm:t>
        <a:bodyPr/>
        <a:lstStyle/>
        <a:p>
          <a:endParaRPr lang="tr-TR"/>
        </a:p>
      </dgm:t>
    </dgm:pt>
    <dgm:pt modelId="{C11EE555-5AB3-4353-A2DC-076CDDF4241E}" type="sibTrans" cxnId="{63ADFEBA-53B3-4569-B37A-1DF42A7DB3AF}">
      <dgm:prSet/>
      <dgm:spPr/>
      <dgm:t>
        <a:bodyPr/>
        <a:lstStyle/>
        <a:p>
          <a:endParaRPr lang="tr-TR"/>
        </a:p>
      </dgm:t>
    </dgm:pt>
    <dgm:pt modelId="{551E7B94-F9A7-4DB5-8373-EF4D31276959}">
      <dgm:prSet phldrT="[Metin]" custT="1"/>
      <dgm:spPr/>
      <dgm:t>
        <a:bodyPr/>
        <a:lstStyle/>
        <a:p>
          <a:pPr algn="ctr"/>
          <a:r>
            <a:rPr lang="tr-TR" sz="2400" b="1" dirty="0" smtClean="0"/>
            <a:t>Son kısım</a:t>
          </a:r>
        </a:p>
        <a:p>
          <a:pPr algn="l"/>
          <a:r>
            <a:rPr lang="tr-TR" sz="2000" dirty="0" smtClean="0"/>
            <a:t>- Ekler</a:t>
          </a:r>
        </a:p>
        <a:p>
          <a:pPr algn="l"/>
          <a:r>
            <a:rPr lang="tr-TR" sz="2000" dirty="0" smtClean="0"/>
            <a:t>- Kaynakça </a:t>
          </a:r>
        </a:p>
        <a:p>
          <a:pPr algn="l"/>
          <a:r>
            <a:rPr lang="tr-TR" sz="2000" dirty="0" smtClean="0"/>
            <a:t>- Dizin </a:t>
          </a:r>
          <a:endParaRPr lang="tr-TR" sz="2000" dirty="0"/>
        </a:p>
      </dgm:t>
    </dgm:pt>
    <dgm:pt modelId="{E5C9996A-541B-400D-B5D5-72DB3DE844F7}" type="parTrans" cxnId="{114BF77C-995D-4792-BAF3-1DE6A5CCEA46}">
      <dgm:prSet/>
      <dgm:spPr/>
      <dgm:t>
        <a:bodyPr/>
        <a:lstStyle/>
        <a:p>
          <a:endParaRPr lang="tr-TR"/>
        </a:p>
      </dgm:t>
    </dgm:pt>
    <dgm:pt modelId="{73DAAFB8-756F-4DA0-8333-D6FDED639E22}" type="sibTrans" cxnId="{114BF77C-995D-4792-BAF3-1DE6A5CCEA46}">
      <dgm:prSet/>
      <dgm:spPr/>
      <dgm:t>
        <a:bodyPr/>
        <a:lstStyle/>
        <a:p>
          <a:endParaRPr lang="tr-TR"/>
        </a:p>
      </dgm:t>
    </dgm:pt>
    <dgm:pt modelId="{917F5530-9D68-463B-9A88-C5B3A4F682B2}" type="pres">
      <dgm:prSet presAssocID="{042C96ED-0579-4317-AF19-6A300529E9E0}" presName="hierChild1" presStyleCnt="0">
        <dgm:presLayoutVars>
          <dgm:orgChart val="1"/>
          <dgm:chPref val="1"/>
          <dgm:dir/>
          <dgm:animOne val="branch"/>
          <dgm:animLvl val="lvl"/>
          <dgm:resizeHandles/>
        </dgm:presLayoutVars>
      </dgm:prSet>
      <dgm:spPr/>
      <dgm:t>
        <a:bodyPr/>
        <a:lstStyle/>
        <a:p>
          <a:endParaRPr lang="tr-TR"/>
        </a:p>
      </dgm:t>
    </dgm:pt>
    <dgm:pt modelId="{FDC91AEC-9236-4785-9638-5A1A2E698CDF}" type="pres">
      <dgm:prSet presAssocID="{674FFE50-2129-40A2-967F-FCA294CFAD5C}" presName="hierRoot1" presStyleCnt="0">
        <dgm:presLayoutVars>
          <dgm:hierBranch val="init"/>
        </dgm:presLayoutVars>
      </dgm:prSet>
      <dgm:spPr/>
    </dgm:pt>
    <dgm:pt modelId="{43713852-42FF-4E52-ADC5-A3D25A579BAC}" type="pres">
      <dgm:prSet presAssocID="{674FFE50-2129-40A2-967F-FCA294CFAD5C}" presName="rootComposite1" presStyleCnt="0"/>
      <dgm:spPr/>
    </dgm:pt>
    <dgm:pt modelId="{8AFFB735-5D67-4DCA-80D3-54FD668D3646}" type="pres">
      <dgm:prSet presAssocID="{674FFE50-2129-40A2-967F-FCA294CFAD5C}" presName="rootText1" presStyleLbl="node0" presStyleIdx="0" presStyleCnt="1" custLinFactNeighborX="-6864" custLinFactNeighborY="1108">
        <dgm:presLayoutVars>
          <dgm:chPref val="3"/>
        </dgm:presLayoutVars>
      </dgm:prSet>
      <dgm:spPr/>
      <dgm:t>
        <a:bodyPr/>
        <a:lstStyle/>
        <a:p>
          <a:endParaRPr lang="tr-TR"/>
        </a:p>
      </dgm:t>
    </dgm:pt>
    <dgm:pt modelId="{913B600A-07F6-48B7-ABB3-C78C6B1A311E}" type="pres">
      <dgm:prSet presAssocID="{674FFE50-2129-40A2-967F-FCA294CFAD5C}" presName="rootConnector1" presStyleLbl="node1" presStyleIdx="0" presStyleCnt="0"/>
      <dgm:spPr/>
      <dgm:t>
        <a:bodyPr/>
        <a:lstStyle/>
        <a:p>
          <a:endParaRPr lang="tr-TR"/>
        </a:p>
      </dgm:t>
    </dgm:pt>
    <dgm:pt modelId="{9529157B-B7BA-4451-9890-6F754BAE1372}" type="pres">
      <dgm:prSet presAssocID="{674FFE50-2129-40A2-967F-FCA294CFAD5C}" presName="hierChild2" presStyleCnt="0"/>
      <dgm:spPr/>
    </dgm:pt>
    <dgm:pt modelId="{8F6D569A-92C4-4E0A-B268-843AFFAF52B4}" type="pres">
      <dgm:prSet presAssocID="{71E83E36-1B38-40C4-9717-7919C960BD44}" presName="Name37" presStyleLbl="parChTrans1D2" presStyleIdx="0" presStyleCnt="3"/>
      <dgm:spPr/>
      <dgm:t>
        <a:bodyPr/>
        <a:lstStyle/>
        <a:p>
          <a:endParaRPr lang="tr-TR"/>
        </a:p>
      </dgm:t>
    </dgm:pt>
    <dgm:pt modelId="{F4F27ED0-0797-45B9-B2A8-5AAD8B65BD30}" type="pres">
      <dgm:prSet presAssocID="{683B2C2F-32FC-4001-AE00-D27F7DA2952F}" presName="hierRoot2" presStyleCnt="0">
        <dgm:presLayoutVars>
          <dgm:hierBranch val="init"/>
        </dgm:presLayoutVars>
      </dgm:prSet>
      <dgm:spPr/>
    </dgm:pt>
    <dgm:pt modelId="{B14E4111-100D-4A57-A989-21D571956D3F}" type="pres">
      <dgm:prSet presAssocID="{683B2C2F-32FC-4001-AE00-D27F7DA2952F}" presName="rootComposite" presStyleCnt="0"/>
      <dgm:spPr/>
    </dgm:pt>
    <dgm:pt modelId="{801797C2-E8D7-41D1-BCA4-9FE1BAF1404A}" type="pres">
      <dgm:prSet presAssocID="{683B2C2F-32FC-4001-AE00-D27F7DA2952F}" presName="rootText" presStyleLbl="node2" presStyleIdx="0" presStyleCnt="3" custScaleX="89138" custScaleY="245508">
        <dgm:presLayoutVars>
          <dgm:chPref val="3"/>
        </dgm:presLayoutVars>
      </dgm:prSet>
      <dgm:spPr/>
      <dgm:t>
        <a:bodyPr/>
        <a:lstStyle/>
        <a:p>
          <a:endParaRPr lang="tr-TR"/>
        </a:p>
      </dgm:t>
    </dgm:pt>
    <dgm:pt modelId="{FDDD90CF-6368-4E41-BF80-EC0FD5D02410}" type="pres">
      <dgm:prSet presAssocID="{683B2C2F-32FC-4001-AE00-D27F7DA2952F}" presName="rootConnector" presStyleLbl="node2" presStyleIdx="0" presStyleCnt="3"/>
      <dgm:spPr/>
      <dgm:t>
        <a:bodyPr/>
        <a:lstStyle/>
        <a:p>
          <a:endParaRPr lang="tr-TR"/>
        </a:p>
      </dgm:t>
    </dgm:pt>
    <dgm:pt modelId="{98364540-DE66-49F3-BD94-9DD927428819}" type="pres">
      <dgm:prSet presAssocID="{683B2C2F-32FC-4001-AE00-D27F7DA2952F}" presName="hierChild4" presStyleCnt="0"/>
      <dgm:spPr/>
    </dgm:pt>
    <dgm:pt modelId="{D2CC9121-2D18-4EDD-9D36-3452030E9DC3}" type="pres">
      <dgm:prSet presAssocID="{683B2C2F-32FC-4001-AE00-D27F7DA2952F}" presName="hierChild5" presStyleCnt="0"/>
      <dgm:spPr/>
    </dgm:pt>
    <dgm:pt modelId="{8A39C6D6-4DE9-4739-91B9-AFC5172051C4}" type="pres">
      <dgm:prSet presAssocID="{E0B9BB80-F3DC-40B4-B3A8-CE3815DA6C04}" presName="Name37" presStyleLbl="parChTrans1D2" presStyleIdx="1" presStyleCnt="3"/>
      <dgm:spPr/>
      <dgm:t>
        <a:bodyPr/>
        <a:lstStyle/>
        <a:p>
          <a:endParaRPr lang="tr-TR"/>
        </a:p>
      </dgm:t>
    </dgm:pt>
    <dgm:pt modelId="{B7003767-ADD8-4FBC-A6F1-836BA4C1D833}" type="pres">
      <dgm:prSet presAssocID="{ED041F61-97BB-40DC-ACA7-F9E745B453A9}" presName="hierRoot2" presStyleCnt="0">
        <dgm:presLayoutVars>
          <dgm:hierBranch val="init"/>
        </dgm:presLayoutVars>
      </dgm:prSet>
      <dgm:spPr/>
    </dgm:pt>
    <dgm:pt modelId="{9D87F086-9F60-41CD-B0EF-09B22A1F26F5}" type="pres">
      <dgm:prSet presAssocID="{ED041F61-97BB-40DC-ACA7-F9E745B453A9}" presName="rootComposite" presStyleCnt="0"/>
      <dgm:spPr/>
    </dgm:pt>
    <dgm:pt modelId="{7C454D7A-56BB-4F02-B977-D4A1C4A37BB2}" type="pres">
      <dgm:prSet presAssocID="{ED041F61-97BB-40DC-ACA7-F9E745B453A9}" presName="rootText" presStyleLbl="node2" presStyleIdx="1" presStyleCnt="3" custScaleX="96716" custScaleY="248780">
        <dgm:presLayoutVars>
          <dgm:chPref val="3"/>
        </dgm:presLayoutVars>
      </dgm:prSet>
      <dgm:spPr/>
      <dgm:t>
        <a:bodyPr/>
        <a:lstStyle/>
        <a:p>
          <a:endParaRPr lang="tr-TR"/>
        </a:p>
      </dgm:t>
    </dgm:pt>
    <dgm:pt modelId="{5FC46841-AB9A-476C-BB65-E3E995C1AEA8}" type="pres">
      <dgm:prSet presAssocID="{ED041F61-97BB-40DC-ACA7-F9E745B453A9}" presName="rootConnector" presStyleLbl="node2" presStyleIdx="1" presStyleCnt="3"/>
      <dgm:spPr/>
      <dgm:t>
        <a:bodyPr/>
        <a:lstStyle/>
        <a:p>
          <a:endParaRPr lang="tr-TR"/>
        </a:p>
      </dgm:t>
    </dgm:pt>
    <dgm:pt modelId="{5D6F1832-E08C-44C6-BE09-CA90239B89B1}" type="pres">
      <dgm:prSet presAssocID="{ED041F61-97BB-40DC-ACA7-F9E745B453A9}" presName="hierChild4" presStyleCnt="0"/>
      <dgm:spPr/>
    </dgm:pt>
    <dgm:pt modelId="{F1292F92-1C70-432A-8078-AB17178D52C1}" type="pres">
      <dgm:prSet presAssocID="{ED041F61-97BB-40DC-ACA7-F9E745B453A9}" presName="hierChild5" presStyleCnt="0"/>
      <dgm:spPr/>
    </dgm:pt>
    <dgm:pt modelId="{955357C5-6BF1-4C64-988A-6DBD4F4A466B}" type="pres">
      <dgm:prSet presAssocID="{E5C9996A-541B-400D-B5D5-72DB3DE844F7}" presName="Name37" presStyleLbl="parChTrans1D2" presStyleIdx="2" presStyleCnt="3"/>
      <dgm:spPr/>
      <dgm:t>
        <a:bodyPr/>
        <a:lstStyle/>
        <a:p>
          <a:endParaRPr lang="tr-TR"/>
        </a:p>
      </dgm:t>
    </dgm:pt>
    <dgm:pt modelId="{8071242E-6C26-4E6B-802E-AABE501F490A}" type="pres">
      <dgm:prSet presAssocID="{551E7B94-F9A7-4DB5-8373-EF4D31276959}" presName="hierRoot2" presStyleCnt="0">
        <dgm:presLayoutVars>
          <dgm:hierBranch val="init"/>
        </dgm:presLayoutVars>
      </dgm:prSet>
      <dgm:spPr/>
    </dgm:pt>
    <dgm:pt modelId="{3D7AA7AA-1133-4022-8D92-755038E049E6}" type="pres">
      <dgm:prSet presAssocID="{551E7B94-F9A7-4DB5-8373-EF4D31276959}" presName="rootComposite" presStyleCnt="0"/>
      <dgm:spPr/>
    </dgm:pt>
    <dgm:pt modelId="{C0B32C65-E169-46E5-8886-BB7CCA51840A}" type="pres">
      <dgm:prSet presAssocID="{551E7B94-F9A7-4DB5-8373-EF4D31276959}" presName="rootText" presStyleLbl="node2" presStyleIdx="2" presStyleCnt="3" custScaleX="103664" custScaleY="241660">
        <dgm:presLayoutVars>
          <dgm:chPref val="3"/>
        </dgm:presLayoutVars>
      </dgm:prSet>
      <dgm:spPr/>
      <dgm:t>
        <a:bodyPr/>
        <a:lstStyle/>
        <a:p>
          <a:endParaRPr lang="tr-TR"/>
        </a:p>
      </dgm:t>
    </dgm:pt>
    <dgm:pt modelId="{77AD1969-C07B-456E-8D3A-772E2A1962DE}" type="pres">
      <dgm:prSet presAssocID="{551E7B94-F9A7-4DB5-8373-EF4D31276959}" presName="rootConnector" presStyleLbl="node2" presStyleIdx="2" presStyleCnt="3"/>
      <dgm:spPr/>
      <dgm:t>
        <a:bodyPr/>
        <a:lstStyle/>
        <a:p>
          <a:endParaRPr lang="tr-TR"/>
        </a:p>
      </dgm:t>
    </dgm:pt>
    <dgm:pt modelId="{D7D601F2-C07D-455F-A425-7116B8322BD5}" type="pres">
      <dgm:prSet presAssocID="{551E7B94-F9A7-4DB5-8373-EF4D31276959}" presName="hierChild4" presStyleCnt="0"/>
      <dgm:spPr/>
    </dgm:pt>
    <dgm:pt modelId="{3691DDB4-6D6A-4DC8-BCE4-9525B5E2A1E4}" type="pres">
      <dgm:prSet presAssocID="{551E7B94-F9A7-4DB5-8373-EF4D31276959}" presName="hierChild5" presStyleCnt="0"/>
      <dgm:spPr/>
    </dgm:pt>
    <dgm:pt modelId="{267D1AD7-01EF-4EE9-8D11-6F86A6214524}" type="pres">
      <dgm:prSet presAssocID="{674FFE50-2129-40A2-967F-FCA294CFAD5C}" presName="hierChild3" presStyleCnt="0"/>
      <dgm:spPr/>
    </dgm:pt>
  </dgm:ptLst>
  <dgm:cxnLst>
    <dgm:cxn modelId="{D1184550-DCD6-4520-B90A-020AFFFDAACA}" srcId="{674FFE50-2129-40A2-967F-FCA294CFAD5C}" destId="{683B2C2F-32FC-4001-AE00-D27F7DA2952F}" srcOrd="0" destOrd="0" parTransId="{71E83E36-1B38-40C4-9717-7919C960BD44}" sibTransId="{F35705A3-499C-4121-9C6F-C551836A4BB6}"/>
    <dgm:cxn modelId="{6B52711A-CCE2-401A-BCF5-E686958BD352}" type="presOf" srcId="{683B2C2F-32FC-4001-AE00-D27F7DA2952F}" destId="{801797C2-E8D7-41D1-BCA4-9FE1BAF1404A}" srcOrd="0" destOrd="0" presId="urn:microsoft.com/office/officeart/2005/8/layout/orgChart1"/>
    <dgm:cxn modelId="{05599BAB-475F-43F1-B77F-937F7F0C0472}" type="presOf" srcId="{ED041F61-97BB-40DC-ACA7-F9E745B453A9}" destId="{5FC46841-AB9A-476C-BB65-E3E995C1AEA8}" srcOrd="1" destOrd="0" presId="urn:microsoft.com/office/officeart/2005/8/layout/orgChart1"/>
    <dgm:cxn modelId="{63ADFEBA-53B3-4569-B37A-1DF42A7DB3AF}" srcId="{674FFE50-2129-40A2-967F-FCA294CFAD5C}" destId="{ED041F61-97BB-40DC-ACA7-F9E745B453A9}" srcOrd="1" destOrd="0" parTransId="{E0B9BB80-F3DC-40B4-B3A8-CE3815DA6C04}" sibTransId="{C11EE555-5AB3-4353-A2DC-076CDDF4241E}"/>
    <dgm:cxn modelId="{F1A424BF-0E0D-49BB-8A40-317E7FD827CD}" type="presOf" srcId="{71E83E36-1B38-40C4-9717-7919C960BD44}" destId="{8F6D569A-92C4-4E0A-B268-843AFFAF52B4}" srcOrd="0" destOrd="0" presId="urn:microsoft.com/office/officeart/2005/8/layout/orgChart1"/>
    <dgm:cxn modelId="{114BF77C-995D-4792-BAF3-1DE6A5CCEA46}" srcId="{674FFE50-2129-40A2-967F-FCA294CFAD5C}" destId="{551E7B94-F9A7-4DB5-8373-EF4D31276959}" srcOrd="2" destOrd="0" parTransId="{E5C9996A-541B-400D-B5D5-72DB3DE844F7}" sibTransId="{73DAAFB8-756F-4DA0-8333-D6FDED639E22}"/>
    <dgm:cxn modelId="{AF919F1F-562F-4950-B82F-C7E09E3B4C89}" type="presOf" srcId="{ED041F61-97BB-40DC-ACA7-F9E745B453A9}" destId="{7C454D7A-56BB-4F02-B977-D4A1C4A37BB2}" srcOrd="0" destOrd="0" presId="urn:microsoft.com/office/officeart/2005/8/layout/orgChart1"/>
    <dgm:cxn modelId="{91A0E887-A165-4EBF-84D6-B6A5020DEC61}" type="presOf" srcId="{551E7B94-F9A7-4DB5-8373-EF4D31276959}" destId="{77AD1969-C07B-456E-8D3A-772E2A1962DE}" srcOrd="1" destOrd="0" presId="urn:microsoft.com/office/officeart/2005/8/layout/orgChart1"/>
    <dgm:cxn modelId="{2D16375D-F2B7-426A-8919-CEA2CACF3E3F}" type="presOf" srcId="{674FFE50-2129-40A2-967F-FCA294CFAD5C}" destId="{913B600A-07F6-48B7-ABB3-C78C6B1A311E}" srcOrd="1" destOrd="0" presId="urn:microsoft.com/office/officeart/2005/8/layout/orgChart1"/>
    <dgm:cxn modelId="{44699D97-1EFA-47FC-B43C-383A465A2A15}" type="presOf" srcId="{E0B9BB80-F3DC-40B4-B3A8-CE3815DA6C04}" destId="{8A39C6D6-4DE9-4739-91B9-AFC5172051C4}" srcOrd="0" destOrd="0" presId="urn:microsoft.com/office/officeart/2005/8/layout/orgChart1"/>
    <dgm:cxn modelId="{C5133578-BBF5-46E4-849E-A6E5E71F9A32}" type="presOf" srcId="{551E7B94-F9A7-4DB5-8373-EF4D31276959}" destId="{C0B32C65-E169-46E5-8886-BB7CCA51840A}" srcOrd="0" destOrd="0" presId="urn:microsoft.com/office/officeart/2005/8/layout/orgChart1"/>
    <dgm:cxn modelId="{7EB921E3-2C04-499B-8690-8900708A6506}" type="presOf" srcId="{683B2C2F-32FC-4001-AE00-D27F7DA2952F}" destId="{FDDD90CF-6368-4E41-BF80-EC0FD5D02410}" srcOrd="1" destOrd="0" presId="urn:microsoft.com/office/officeart/2005/8/layout/orgChart1"/>
    <dgm:cxn modelId="{2073CFEA-491D-498F-8893-0991248DFD36}" type="presOf" srcId="{674FFE50-2129-40A2-967F-FCA294CFAD5C}" destId="{8AFFB735-5D67-4DCA-80D3-54FD668D3646}" srcOrd="0" destOrd="0" presId="urn:microsoft.com/office/officeart/2005/8/layout/orgChart1"/>
    <dgm:cxn modelId="{D7CDA028-7FAA-4382-902F-7ADFEDCD6E85}" type="presOf" srcId="{E5C9996A-541B-400D-B5D5-72DB3DE844F7}" destId="{955357C5-6BF1-4C64-988A-6DBD4F4A466B}" srcOrd="0" destOrd="0" presId="urn:microsoft.com/office/officeart/2005/8/layout/orgChart1"/>
    <dgm:cxn modelId="{B096581C-B347-453D-9385-F23AA72C9DF1}" type="presOf" srcId="{042C96ED-0579-4317-AF19-6A300529E9E0}" destId="{917F5530-9D68-463B-9A88-C5B3A4F682B2}" srcOrd="0" destOrd="0" presId="urn:microsoft.com/office/officeart/2005/8/layout/orgChart1"/>
    <dgm:cxn modelId="{1901993F-2F37-4164-A81D-33F5660CAF39}" srcId="{042C96ED-0579-4317-AF19-6A300529E9E0}" destId="{674FFE50-2129-40A2-967F-FCA294CFAD5C}" srcOrd="0" destOrd="0" parTransId="{D2B4A43A-2B00-47ED-80D3-ACE98257107B}" sibTransId="{7808469D-084C-428F-A3DC-D4139065F788}"/>
    <dgm:cxn modelId="{2AD6A089-7990-42D6-912C-6ABE26675E15}" type="presParOf" srcId="{917F5530-9D68-463B-9A88-C5B3A4F682B2}" destId="{FDC91AEC-9236-4785-9638-5A1A2E698CDF}" srcOrd="0" destOrd="0" presId="urn:microsoft.com/office/officeart/2005/8/layout/orgChart1"/>
    <dgm:cxn modelId="{6BA9C82B-21B3-4843-80AA-2054403F71E7}" type="presParOf" srcId="{FDC91AEC-9236-4785-9638-5A1A2E698CDF}" destId="{43713852-42FF-4E52-ADC5-A3D25A579BAC}" srcOrd="0" destOrd="0" presId="urn:microsoft.com/office/officeart/2005/8/layout/orgChart1"/>
    <dgm:cxn modelId="{5C66E17A-614B-4E50-8CBB-A98A1E629883}" type="presParOf" srcId="{43713852-42FF-4E52-ADC5-A3D25A579BAC}" destId="{8AFFB735-5D67-4DCA-80D3-54FD668D3646}" srcOrd="0" destOrd="0" presId="urn:microsoft.com/office/officeart/2005/8/layout/orgChart1"/>
    <dgm:cxn modelId="{E34BD575-9684-491F-A079-2A1E5E5DD4E3}" type="presParOf" srcId="{43713852-42FF-4E52-ADC5-A3D25A579BAC}" destId="{913B600A-07F6-48B7-ABB3-C78C6B1A311E}" srcOrd="1" destOrd="0" presId="urn:microsoft.com/office/officeart/2005/8/layout/orgChart1"/>
    <dgm:cxn modelId="{383DB298-D163-4B19-A5A9-5BF496092D50}" type="presParOf" srcId="{FDC91AEC-9236-4785-9638-5A1A2E698CDF}" destId="{9529157B-B7BA-4451-9890-6F754BAE1372}" srcOrd="1" destOrd="0" presId="urn:microsoft.com/office/officeart/2005/8/layout/orgChart1"/>
    <dgm:cxn modelId="{8F901AE7-867E-4DDC-A5C7-8C101A3F7598}" type="presParOf" srcId="{9529157B-B7BA-4451-9890-6F754BAE1372}" destId="{8F6D569A-92C4-4E0A-B268-843AFFAF52B4}" srcOrd="0" destOrd="0" presId="urn:microsoft.com/office/officeart/2005/8/layout/orgChart1"/>
    <dgm:cxn modelId="{620927D5-E5C5-41D0-A95D-5F33561C0AAE}" type="presParOf" srcId="{9529157B-B7BA-4451-9890-6F754BAE1372}" destId="{F4F27ED0-0797-45B9-B2A8-5AAD8B65BD30}" srcOrd="1" destOrd="0" presId="urn:microsoft.com/office/officeart/2005/8/layout/orgChart1"/>
    <dgm:cxn modelId="{B660B49B-730E-448B-B7EE-80685B4D2AA5}" type="presParOf" srcId="{F4F27ED0-0797-45B9-B2A8-5AAD8B65BD30}" destId="{B14E4111-100D-4A57-A989-21D571956D3F}" srcOrd="0" destOrd="0" presId="urn:microsoft.com/office/officeart/2005/8/layout/orgChart1"/>
    <dgm:cxn modelId="{42C797F5-7309-42D6-98B5-EF2396DD90FF}" type="presParOf" srcId="{B14E4111-100D-4A57-A989-21D571956D3F}" destId="{801797C2-E8D7-41D1-BCA4-9FE1BAF1404A}" srcOrd="0" destOrd="0" presId="urn:microsoft.com/office/officeart/2005/8/layout/orgChart1"/>
    <dgm:cxn modelId="{A610DCA4-3AEE-4A98-9599-54F2F621C4DE}" type="presParOf" srcId="{B14E4111-100D-4A57-A989-21D571956D3F}" destId="{FDDD90CF-6368-4E41-BF80-EC0FD5D02410}" srcOrd="1" destOrd="0" presId="urn:microsoft.com/office/officeart/2005/8/layout/orgChart1"/>
    <dgm:cxn modelId="{BF486F15-0CAE-4B7C-B033-D88B58A33747}" type="presParOf" srcId="{F4F27ED0-0797-45B9-B2A8-5AAD8B65BD30}" destId="{98364540-DE66-49F3-BD94-9DD927428819}" srcOrd="1" destOrd="0" presId="urn:microsoft.com/office/officeart/2005/8/layout/orgChart1"/>
    <dgm:cxn modelId="{B75B4F21-C931-4252-82A0-5DDF2287C573}" type="presParOf" srcId="{F4F27ED0-0797-45B9-B2A8-5AAD8B65BD30}" destId="{D2CC9121-2D18-4EDD-9D36-3452030E9DC3}" srcOrd="2" destOrd="0" presId="urn:microsoft.com/office/officeart/2005/8/layout/orgChart1"/>
    <dgm:cxn modelId="{22B5101C-F811-4385-95DA-FE02E829CCD9}" type="presParOf" srcId="{9529157B-B7BA-4451-9890-6F754BAE1372}" destId="{8A39C6D6-4DE9-4739-91B9-AFC5172051C4}" srcOrd="2" destOrd="0" presId="urn:microsoft.com/office/officeart/2005/8/layout/orgChart1"/>
    <dgm:cxn modelId="{B10B2F88-CF9E-4A3C-B5A4-7E23EB1A3CE5}" type="presParOf" srcId="{9529157B-B7BA-4451-9890-6F754BAE1372}" destId="{B7003767-ADD8-4FBC-A6F1-836BA4C1D833}" srcOrd="3" destOrd="0" presId="urn:microsoft.com/office/officeart/2005/8/layout/orgChart1"/>
    <dgm:cxn modelId="{859F2A13-459C-4CC4-B798-3668A58F8529}" type="presParOf" srcId="{B7003767-ADD8-4FBC-A6F1-836BA4C1D833}" destId="{9D87F086-9F60-41CD-B0EF-09B22A1F26F5}" srcOrd="0" destOrd="0" presId="urn:microsoft.com/office/officeart/2005/8/layout/orgChart1"/>
    <dgm:cxn modelId="{3ABD3E80-0AE3-4C15-8960-C27EA22AEA4F}" type="presParOf" srcId="{9D87F086-9F60-41CD-B0EF-09B22A1F26F5}" destId="{7C454D7A-56BB-4F02-B977-D4A1C4A37BB2}" srcOrd="0" destOrd="0" presId="urn:microsoft.com/office/officeart/2005/8/layout/orgChart1"/>
    <dgm:cxn modelId="{6B2CE28F-AEBD-44F1-9AEE-8E254E79C01A}" type="presParOf" srcId="{9D87F086-9F60-41CD-B0EF-09B22A1F26F5}" destId="{5FC46841-AB9A-476C-BB65-E3E995C1AEA8}" srcOrd="1" destOrd="0" presId="urn:microsoft.com/office/officeart/2005/8/layout/orgChart1"/>
    <dgm:cxn modelId="{977DB06D-9F63-47DA-AEA9-879690466D2C}" type="presParOf" srcId="{B7003767-ADD8-4FBC-A6F1-836BA4C1D833}" destId="{5D6F1832-E08C-44C6-BE09-CA90239B89B1}" srcOrd="1" destOrd="0" presId="urn:microsoft.com/office/officeart/2005/8/layout/orgChart1"/>
    <dgm:cxn modelId="{A551A8A9-B0BC-4735-BF37-E65F63F75DE9}" type="presParOf" srcId="{B7003767-ADD8-4FBC-A6F1-836BA4C1D833}" destId="{F1292F92-1C70-432A-8078-AB17178D52C1}" srcOrd="2" destOrd="0" presId="urn:microsoft.com/office/officeart/2005/8/layout/orgChart1"/>
    <dgm:cxn modelId="{49AF0835-E61B-4D78-82A3-88D9649D5293}" type="presParOf" srcId="{9529157B-B7BA-4451-9890-6F754BAE1372}" destId="{955357C5-6BF1-4C64-988A-6DBD4F4A466B}" srcOrd="4" destOrd="0" presId="urn:microsoft.com/office/officeart/2005/8/layout/orgChart1"/>
    <dgm:cxn modelId="{5AD8E31A-301F-43A0-9505-D349A7D01A18}" type="presParOf" srcId="{9529157B-B7BA-4451-9890-6F754BAE1372}" destId="{8071242E-6C26-4E6B-802E-AABE501F490A}" srcOrd="5" destOrd="0" presId="urn:microsoft.com/office/officeart/2005/8/layout/orgChart1"/>
    <dgm:cxn modelId="{AB75C8DB-019A-460F-BF66-265642189FB1}" type="presParOf" srcId="{8071242E-6C26-4E6B-802E-AABE501F490A}" destId="{3D7AA7AA-1133-4022-8D92-755038E049E6}" srcOrd="0" destOrd="0" presId="urn:microsoft.com/office/officeart/2005/8/layout/orgChart1"/>
    <dgm:cxn modelId="{8DFBADAF-1C83-43E5-88E4-DC03723E62C4}" type="presParOf" srcId="{3D7AA7AA-1133-4022-8D92-755038E049E6}" destId="{C0B32C65-E169-46E5-8886-BB7CCA51840A}" srcOrd="0" destOrd="0" presId="urn:microsoft.com/office/officeart/2005/8/layout/orgChart1"/>
    <dgm:cxn modelId="{B7A95D27-ACF4-493C-8DF2-38819DCFFBA3}" type="presParOf" srcId="{3D7AA7AA-1133-4022-8D92-755038E049E6}" destId="{77AD1969-C07B-456E-8D3A-772E2A1962DE}" srcOrd="1" destOrd="0" presId="urn:microsoft.com/office/officeart/2005/8/layout/orgChart1"/>
    <dgm:cxn modelId="{C1F8702A-88C3-4E0B-A51E-5BD62CB03AE8}" type="presParOf" srcId="{8071242E-6C26-4E6B-802E-AABE501F490A}" destId="{D7D601F2-C07D-455F-A425-7116B8322BD5}" srcOrd="1" destOrd="0" presId="urn:microsoft.com/office/officeart/2005/8/layout/orgChart1"/>
    <dgm:cxn modelId="{C820033C-76E0-42CF-9050-C31A950844DB}" type="presParOf" srcId="{8071242E-6C26-4E6B-802E-AABE501F490A}" destId="{3691DDB4-6D6A-4DC8-BCE4-9525B5E2A1E4}" srcOrd="2" destOrd="0" presId="urn:microsoft.com/office/officeart/2005/8/layout/orgChart1"/>
    <dgm:cxn modelId="{288EB309-C073-4815-AE85-1107E44A713E}" type="presParOf" srcId="{FDC91AEC-9236-4785-9638-5A1A2E698CDF}" destId="{267D1AD7-01EF-4EE9-8D11-6F86A621452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CD02C7-03FA-4A29-8A16-19EC1493EE34}" type="datetimeFigureOut">
              <a:rPr lang="tr-TR" smtClean="0"/>
              <a:t>15.04.2016</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BİLGİYE ULAŞMA VE VERİ TOPLAMA / ÖĞR.GÖR.CANER BULUT</a:t>
            </a:r>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2E83E2-4D98-4991-B0B3-B07A9193AEC1}" type="slidenum">
              <a:rPr lang="tr-TR" smtClean="0"/>
              <a:t>‹#›</a:t>
            </a:fld>
            <a:endParaRPr lang="tr-TR"/>
          </a:p>
        </p:txBody>
      </p:sp>
    </p:spTree>
    <p:extLst>
      <p:ext uri="{BB962C8B-B14F-4D97-AF65-F5344CB8AC3E}">
        <p14:creationId xmlns:p14="http://schemas.microsoft.com/office/powerpoint/2010/main" val="27572152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D43D6-ADD4-452F-AB80-C7193BD3886B}"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BİLGİYE ULAŞMA VE VERİ TOPLAMA / ÖĞR.GÖR.CANER BULUT</a:t>
            </a: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7C96FE-A058-4691-8C60-708A767B1E73}" type="slidenum">
              <a:rPr lang="tr-TR" smtClean="0"/>
              <a:t>‹#›</a:t>
            </a:fld>
            <a:endParaRPr lang="tr-TR"/>
          </a:p>
        </p:txBody>
      </p:sp>
    </p:spTree>
    <p:extLst>
      <p:ext uri="{BB962C8B-B14F-4D97-AF65-F5344CB8AC3E}">
        <p14:creationId xmlns:p14="http://schemas.microsoft.com/office/powerpoint/2010/main" val="25325922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427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456645E6-0C56-4AAE-BF73-A80F1B6680AB}"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a:t>
            </a:fld>
            <a:endParaRPr lang="tr-TR"/>
          </a:p>
        </p:txBody>
      </p:sp>
    </p:spTree>
    <p:extLst>
      <p:ext uri="{BB962C8B-B14F-4D97-AF65-F5344CB8AC3E}">
        <p14:creationId xmlns:p14="http://schemas.microsoft.com/office/powerpoint/2010/main" val="2046062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a:t>
            </a:fld>
            <a:endParaRPr lang="tr-TR"/>
          </a:p>
        </p:txBody>
      </p:sp>
    </p:spTree>
    <p:extLst>
      <p:ext uri="{BB962C8B-B14F-4D97-AF65-F5344CB8AC3E}">
        <p14:creationId xmlns:p14="http://schemas.microsoft.com/office/powerpoint/2010/main" val="1899681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a:t>
            </a:fld>
            <a:endParaRPr lang="tr-TR"/>
          </a:p>
        </p:txBody>
      </p:sp>
    </p:spTree>
    <p:extLst>
      <p:ext uri="{BB962C8B-B14F-4D97-AF65-F5344CB8AC3E}">
        <p14:creationId xmlns:p14="http://schemas.microsoft.com/office/powerpoint/2010/main" val="130802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C1AF8921-B6BC-4050-961B-A7B5D99257CA}"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1C44C14D-E9E6-43B9-99E7-22BFBCC6D8BD}"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264075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CC179BD0-F41A-485E-98FD-BFB49CDD3EC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B7939F-0113-4BDB-8368-29C89DAD2100}"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4205172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A7AB49E0-E9CC-47C9-BD78-254D62DB3550}"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42B04C6-72CE-4C5E-AA00-B3C9E782B24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047163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9AB6B04C-2C1D-4357-AB9D-8A5E1053123D}"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3CEA247E-16D0-4342-9398-8DB4B00C246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632707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9BF0527C-4DEF-403E-A656-C4FB61624E3F}"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73423F42-0488-475D-94D4-2A264CACCB8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28565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87F4B8EF-91E5-4A53-863E-9799D09B0B7C}"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C1DB652D-904A-4C55-B94C-92B44A29D78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995640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459A4BB-71AE-4268-9CED-B150BEDB7939}"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F9D18FC9-5225-49DF-B035-A96DC441EC8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4231081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854C19AC-EB8D-49DC-B151-ADABA8446D9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3F6DEFD6-298C-47BA-A977-866F69FF843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76434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a:t>
            </a:fld>
            <a:endParaRPr lang="tr-TR"/>
          </a:p>
        </p:txBody>
      </p:sp>
    </p:spTree>
    <p:extLst>
      <p:ext uri="{BB962C8B-B14F-4D97-AF65-F5344CB8AC3E}">
        <p14:creationId xmlns:p14="http://schemas.microsoft.com/office/powerpoint/2010/main" val="652540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65114381-1C10-4175-8983-E9FD3F28B01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46392946-227C-490E-8D2A-21848C4079FA}"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546841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209D3BB2-79D1-4D1D-8253-3AD6A215BB38}"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16388E-6C98-4BDF-870E-092F9F3186F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768689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A921A4D3-FCDF-4531-9FA0-89A6820C1F29}"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100B8C-7493-49EC-8876-B86B5DF9581B}"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26864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a:t>
            </a:fld>
            <a:endParaRPr lang="tr-TR"/>
          </a:p>
        </p:txBody>
      </p:sp>
    </p:spTree>
    <p:extLst>
      <p:ext uri="{BB962C8B-B14F-4D97-AF65-F5344CB8AC3E}">
        <p14:creationId xmlns:p14="http://schemas.microsoft.com/office/powerpoint/2010/main" val="48170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r>
              <a:rPr lang="tr-TR" smtClean="0"/>
              <a:t>14.03.2016</a:t>
            </a:r>
            <a:endParaRPr lang="tr-TR"/>
          </a:p>
        </p:txBody>
      </p:sp>
      <p:sp>
        <p:nvSpPr>
          <p:cNvPr id="6" name="Altbilgi Yer Tutucusu 5"/>
          <p:cNvSpPr>
            <a:spLocks noGrp="1"/>
          </p:cNvSpPr>
          <p:nvPr>
            <p:ph type="ftr" sz="quarter" idx="11"/>
          </p:nvPr>
        </p:nvSpPr>
        <p:spPr/>
        <p:txBody>
          <a:bodyPr/>
          <a:lstStyle/>
          <a:p>
            <a:r>
              <a:rPr lang="tr-TR" smtClean="0"/>
              <a:t>BİLGİYE ULAŞMA VE VERİ TOPLAMA   Öğr.Gör.Caner BULUT</a:t>
            </a:r>
            <a:endParaRPr lang="tr-TR"/>
          </a:p>
        </p:txBody>
      </p:sp>
      <p:sp>
        <p:nvSpPr>
          <p:cNvPr id="7" name="Slayt Numarası Yer Tutucusu 6"/>
          <p:cNvSpPr>
            <a:spLocks noGrp="1"/>
          </p:cNvSpPr>
          <p:nvPr>
            <p:ph type="sldNum" sz="quarter" idx="12"/>
          </p:nvPr>
        </p:nvSpPr>
        <p:spPr/>
        <p:txBody>
          <a:bodyPr/>
          <a:lstStyle/>
          <a:p>
            <a:fld id="{24789262-CDEE-495F-8A03-F694C36D56C3}" type="slidenum">
              <a:rPr lang="tr-TR" smtClean="0"/>
              <a:t>‹#›</a:t>
            </a:fld>
            <a:endParaRPr lang="tr-TR"/>
          </a:p>
        </p:txBody>
      </p:sp>
    </p:spTree>
    <p:extLst>
      <p:ext uri="{BB962C8B-B14F-4D97-AF65-F5344CB8AC3E}">
        <p14:creationId xmlns:p14="http://schemas.microsoft.com/office/powerpoint/2010/main" val="50049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r>
              <a:rPr lang="tr-TR" smtClean="0"/>
              <a:t>14.03.2016</a:t>
            </a:r>
            <a:endParaRPr lang="tr-TR"/>
          </a:p>
        </p:txBody>
      </p:sp>
      <p:sp>
        <p:nvSpPr>
          <p:cNvPr id="8" name="Altbilgi Yer Tutucusu 7"/>
          <p:cNvSpPr>
            <a:spLocks noGrp="1"/>
          </p:cNvSpPr>
          <p:nvPr>
            <p:ph type="ftr" sz="quarter" idx="11"/>
          </p:nvPr>
        </p:nvSpPr>
        <p:spPr/>
        <p:txBody>
          <a:bodyPr/>
          <a:lstStyle/>
          <a:p>
            <a:r>
              <a:rPr lang="tr-TR" smtClean="0"/>
              <a:t>BİLGİYE ULAŞMA VE VERİ TOPLAMA   Öğr.Gör.Caner BULUT</a:t>
            </a:r>
            <a:endParaRPr lang="tr-TR"/>
          </a:p>
        </p:txBody>
      </p:sp>
      <p:sp>
        <p:nvSpPr>
          <p:cNvPr id="9" name="Slayt Numarası Yer Tutucusu 8"/>
          <p:cNvSpPr>
            <a:spLocks noGrp="1"/>
          </p:cNvSpPr>
          <p:nvPr>
            <p:ph type="sldNum" sz="quarter" idx="12"/>
          </p:nvPr>
        </p:nvSpPr>
        <p:spPr/>
        <p:txBody>
          <a:bodyPr/>
          <a:lstStyle/>
          <a:p>
            <a:fld id="{24789262-CDEE-495F-8A03-F694C36D56C3}" type="slidenum">
              <a:rPr lang="tr-TR" smtClean="0"/>
              <a:t>‹#›</a:t>
            </a:fld>
            <a:endParaRPr lang="tr-TR"/>
          </a:p>
        </p:txBody>
      </p:sp>
    </p:spTree>
    <p:extLst>
      <p:ext uri="{BB962C8B-B14F-4D97-AF65-F5344CB8AC3E}">
        <p14:creationId xmlns:p14="http://schemas.microsoft.com/office/powerpoint/2010/main" val="11331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r>
              <a:rPr lang="tr-TR" smtClean="0"/>
              <a:t>14.03.2016</a:t>
            </a:r>
            <a:endParaRPr lang="tr-TR"/>
          </a:p>
        </p:txBody>
      </p:sp>
      <p:sp>
        <p:nvSpPr>
          <p:cNvPr id="4" name="Altbilgi Yer Tutucusu 3"/>
          <p:cNvSpPr>
            <a:spLocks noGrp="1"/>
          </p:cNvSpPr>
          <p:nvPr>
            <p:ph type="ftr" sz="quarter" idx="11"/>
          </p:nvPr>
        </p:nvSpPr>
        <p:spPr/>
        <p:txBody>
          <a:bodyPr/>
          <a:lstStyle/>
          <a:p>
            <a:r>
              <a:rPr lang="tr-TR" smtClean="0"/>
              <a:t>BİLGİYE ULAŞMA VE VERİ TOPLAMA   Öğr.Gör.Caner BULUT</a:t>
            </a:r>
            <a:endParaRPr lang="tr-TR"/>
          </a:p>
        </p:txBody>
      </p:sp>
      <p:sp>
        <p:nvSpPr>
          <p:cNvPr id="5" name="Slayt Numarası Yer Tutucusu 4"/>
          <p:cNvSpPr>
            <a:spLocks noGrp="1"/>
          </p:cNvSpPr>
          <p:nvPr>
            <p:ph type="sldNum" sz="quarter" idx="12"/>
          </p:nvPr>
        </p:nvSpPr>
        <p:spPr/>
        <p:txBody>
          <a:bodyPr/>
          <a:lstStyle/>
          <a:p>
            <a:fld id="{24789262-CDEE-495F-8A03-F694C36D56C3}" type="slidenum">
              <a:rPr lang="tr-TR" smtClean="0"/>
              <a:t>‹#›</a:t>
            </a:fld>
            <a:endParaRPr lang="tr-TR"/>
          </a:p>
        </p:txBody>
      </p:sp>
    </p:spTree>
    <p:extLst>
      <p:ext uri="{BB962C8B-B14F-4D97-AF65-F5344CB8AC3E}">
        <p14:creationId xmlns:p14="http://schemas.microsoft.com/office/powerpoint/2010/main" val="229110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14.03.2016</a:t>
            </a:r>
            <a:endParaRPr lang="tr-TR"/>
          </a:p>
        </p:txBody>
      </p:sp>
      <p:sp>
        <p:nvSpPr>
          <p:cNvPr id="3" name="Altbilgi Yer Tutucusu 2"/>
          <p:cNvSpPr>
            <a:spLocks noGrp="1"/>
          </p:cNvSpPr>
          <p:nvPr>
            <p:ph type="ftr" sz="quarter" idx="11"/>
          </p:nvPr>
        </p:nvSpPr>
        <p:spPr/>
        <p:txBody>
          <a:bodyPr/>
          <a:lstStyle/>
          <a:p>
            <a:r>
              <a:rPr lang="tr-TR" smtClean="0"/>
              <a:t>BİLGİYE ULAŞMA VE VERİ TOPLAMA   Öğr.Gör.Caner BULUT</a:t>
            </a:r>
            <a:endParaRPr lang="tr-TR"/>
          </a:p>
        </p:txBody>
      </p:sp>
      <p:sp>
        <p:nvSpPr>
          <p:cNvPr id="4" name="Slayt Numarası Yer Tutucusu 3"/>
          <p:cNvSpPr>
            <a:spLocks noGrp="1"/>
          </p:cNvSpPr>
          <p:nvPr>
            <p:ph type="sldNum" sz="quarter" idx="12"/>
          </p:nvPr>
        </p:nvSpPr>
        <p:spPr/>
        <p:txBody>
          <a:bodyPr/>
          <a:lstStyle/>
          <a:p>
            <a:fld id="{24789262-CDEE-495F-8A03-F694C36D56C3}" type="slidenum">
              <a:rPr lang="tr-TR" smtClean="0"/>
              <a:t>‹#›</a:t>
            </a:fld>
            <a:endParaRPr lang="tr-TR"/>
          </a:p>
        </p:txBody>
      </p:sp>
    </p:spTree>
    <p:extLst>
      <p:ext uri="{BB962C8B-B14F-4D97-AF65-F5344CB8AC3E}">
        <p14:creationId xmlns:p14="http://schemas.microsoft.com/office/powerpoint/2010/main" val="2483601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r>
              <a:rPr lang="tr-TR" smtClean="0"/>
              <a:t>14.03.2016</a:t>
            </a:r>
            <a:endParaRPr lang="tr-TR"/>
          </a:p>
        </p:txBody>
      </p:sp>
      <p:sp>
        <p:nvSpPr>
          <p:cNvPr id="6" name="Altbilgi Yer Tutucusu 5"/>
          <p:cNvSpPr>
            <a:spLocks noGrp="1"/>
          </p:cNvSpPr>
          <p:nvPr>
            <p:ph type="ftr" sz="quarter" idx="11"/>
          </p:nvPr>
        </p:nvSpPr>
        <p:spPr/>
        <p:txBody>
          <a:bodyPr/>
          <a:lstStyle/>
          <a:p>
            <a:r>
              <a:rPr lang="tr-TR" smtClean="0"/>
              <a:t>BİLGİYE ULAŞMA VE VERİ TOPLAMA   Öğr.Gör.Caner BULUT</a:t>
            </a:r>
            <a:endParaRPr lang="tr-TR"/>
          </a:p>
        </p:txBody>
      </p:sp>
      <p:sp>
        <p:nvSpPr>
          <p:cNvPr id="7" name="Slayt Numarası Yer Tutucusu 6"/>
          <p:cNvSpPr>
            <a:spLocks noGrp="1"/>
          </p:cNvSpPr>
          <p:nvPr>
            <p:ph type="sldNum" sz="quarter" idx="12"/>
          </p:nvPr>
        </p:nvSpPr>
        <p:spPr/>
        <p:txBody>
          <a:bodyPr/>
          <a:lstStyle/>
          <a:p>
            <a:fld id="{24789262-CDEE-495F-8A03-F694C36D56C3}" type="slidenum">
              <a:rPr lang="tr-TR" smtClean="0"/>
              <a:t>‹#›</a:t>
            </a:fld>
            <a:endParaRPr lang="tr-TR"/>
          </a:p>
        </p:txBody>
      </p:sp>
    </p:spTree>
    <p:extLst>
      <p:ext uri="{BB962C8B-B14F-4D97-AF65-F5344CB8AC3E}">
        <p14:creationId xmlns:p14="http://schemas.microsoft.com/office/powerpoint/2010/main" val="52501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r>
              <a:rPr lang="tr-TR" smtClean="0"/>
              <a:t>14.03.2016</a:t>
            </a:r>
            <a:endParaRPr lang="tr-TR"/>
          </a:p>
        </p:txBody>
      </p:sp>
      <p:sp>
        <p:nvSpPr>
          <p:cNvPr id="6" name="Altbilgi Yer Tutucusu 5"/>
          <p:cNvSpPr>
            <a:spLocks noGrp="1"/>
          </p:cNvSpPr>
          <p:nvPr>
            <p:ph type="ftr" sz="quarter" idx="11"/>
          </p:nvPr>
        </p:nvSpPr>
        <p:spPr/>
        <p:txBody>
          <a:bodyPr/>
          <a:lstStyle/>
          <a:p>
            <a:r>
              <a:rPr lang="tr-TR" smtClean="0"/>
              <a:t>BİLGİYE ULAŞMA VE VERİ TOPLAMA   Öğr.Gör.Caner BULUT</a:t>
            </a:r>
            <a:endParaRPr lang="tr-TR"/>
          </a:p>
        </p:txBody>
      </p:sp>
      <p:sp>
        <p:nvSpPr>
          <p:cNvPr id="7" name="Slayt Numarası Yer Tutucusu 6"/>
          <p:cNvSpPr>
            <a:spLocks noGrp="1"/>
          </p:cNvSpPr>
          <p:nvPr>
            <p:ph type="sldNum" sz="quarter" idx="12"/>
          </p:nvPr>
        </p:nvSpPr>
        <p:spPr/>
        <p:txBody>
          <a:bodyPr/>
          <a:lstStyle/>
          <a:p>
            <a:fld id="{24789262-CDEE-495F-8A03-F694C36D56C3}" type="slidenum">
              <a:rPr lang="tr-TR" smtClean="0"/>
              <a:t>‹#›</a:t>
            </a:fld>
            <a:endParaRPr lang="tr-TR"/>
          </a:p>
        </p:txBody>
      </p:sp>
    </p:spTree>
    <p:extLst>
      <p:ext uri="{BB962C8B-B14F-4D97-AF65-F5344CB8AC3E}">
        <p14:creationId xmlns:p14="http://schemas.microsoft.com/office/powerpoint/2010/main" val="1972395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smtClean="0"/>
              <a:t>14.03.2016</a:t>
            </a:r>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BİLGİYE ULAŞMA VE VERİ TOPLAMA   Öğr.Gör.Caner BULUT</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89262-CDEE-495F-8A03-F694C36D56C3}" type="slidenum">
              <a:rPr lang="tr-TR" smtClean="0"/>
              <a:t>‹#›</a:t>
            </a:fld>
            <a:endParaRPr lang="tr-TR"/>
          </a:p>
        </p:txBody>
      </p:sp>
    </p:spTree>
    <p:extLst>
      <p:ext uri="{BB962C8B-B14F-4D97-AF65-F5344CB8AC3E}">
        <p14:creationId xmlns:p14="http://schemas.microsoft.com/office/powerpoint/2010/main" val="323082791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E5858EFE-63CA-481E-8253-FE27B5F5B187}" type="datetimeFigureOut">
              <a:rPr lang="en-US">
                <a:solidFill>
                  <a:prstClr val="black">
                    <a:lumMod val="65000"/>
                    <a:lumOff val="35000"/>
                  </a:prstClr>
                </a:solidFill>
              </a:rPr>
              <a:pPr defTabSz="457200" eaLnBrk="0" fontAlgn="base" hangingPunct="0">
                <a:spcBef>
                  <a:spcPct val="0"/>
                </a:spcBef>
                <a:spcAft>
                  <a:spcPct val="0"/>
                </a:spcAft>
                <a:defRPr/>
              </a:pPr>
              <a:t>4/15/2016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69E18B00-3704-4A3C-8761-07ABA6EBEF5C}"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39088441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www.igdirtso.org.tr/" TargetMode="Externa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3555"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23563" name="Metin kutusu 4"/>
          <p:cNvSpPr txBox="1">
            <a:spLocks noChangeArrowheads="1"/>
          </p:cNvSpPr>
          <p:nvPr/>
        </p:nvSpPr>
        <p:spPr bwMode="auto">
          <a:xfrm>
            <a:off x="2354860" y="2768600"/>
            <a:ext cx="466288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GENEL BECERİ EĞİTİMİ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MESLEKİ GELİŞİM</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 (BİLGİYE ULAŞMA VE VERİ TOPLAMA</a:t>
            </a:r>
            <a:r>
              <a:rPr lang="tr-TR" altLang="tr-TR" sz="1800" b="1" dirty="0" smtClean="0">
                <a:solidFill>
                  <a:prstClr val="black"/>
                </a:solidFill>
                <a:latin typeface="Times New Roman" pitchFamily="18" charset="0"/>
                <a:cs typeface="Times New Roman" pitchFamily="18" charset="0"/>
              </a:rPr>
              <a:t>)</a:t>
            </a:r>
          </a:p>
          <a:p>
            <a:pPr algn="ctr" eaLnBrk="0" fontAlgn="base" hangingPunct="0">
              <a:spcBef>
                <a:spcPct val="0"/>
              </a:spcBef>
              <a:spcAft>
                <a:spcPct val="0"/>
              </a:spcAft>
            </a:pPr>
            <a:r>
              <a:rPr lang="tr-TR" altLang="tr-TR" sz="1800" b="1" dirty="0" err="1" smtClean="0">
                <a:solidFill>
                  <a:prstClr val="black"/>
                </a:solidFill>
                <a:latin typeface="Times New Roman" pitchFamily="18" charset="0"/>
                <a:cs typeface="Times New Roman" pitchFamily="18" charset="0"/>
              </a:rPr>
              <a:t>Öğr.Gör</a:t>
            </a:r>
            <a:r>
              <a:rPr lang="tr-TR" altLang="tr-TR" sz="1800" b="1" dirty="0" smtClean="0">
                <a:solidFill>
                  <a:prstClr val="black"/>
                </a:solidFill>
                <a:latin typeface="Times New Roman" pitchFamily="18" charset="0"/>
                <a:cs typeface="Times New Roman" pitchFamily="18" charset="0"/>
              </a:rPr>
              <a:t>. Caner BULUT</a:t>
            </a:r>
            <a:endParaRPr lang="tr-TR" altLang="tr-TR" sz="1800" b="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968585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ÖĞRENMEYİ ÖĞRENME / Öğrenme İhtiyacı </a:t>
            </a:r>
            <a:endParaRPr lang="tr-TR" sz="36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10</a:t>
            </a:fld>
            <a:endParaRPr lang="tr-TR"/>
          </a:p>
        </p:txBody>
      </p:sp>
      <p:pic>
        <p:nvPicPr>
          <p:cNvPr id="1028" name="Picture 4"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555" y="1521317"/>
            <a:ext cx="8432909" cy="4499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30223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RAPOR YAZMA/ Araştırmanın Bölümleri</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a:t>Yazım aşamasına gelmiş bir araştırmanın, kurallara uygun olarak rapor haline getirilebilmesi için yukarıda belirtilen her bölümde uyulması gereken temel noktaları sırasıyla ele alalım.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100</a:t>
            </a:fld>
            <a:endParaRPr lang="tr-TR"/>
          </a:p>
        </p:txBody>
      </p:sp>
    </p:spTree>
    <p:extLst>
      <p:ext uri="{BB962C8B-B14F-4D97-AF65-F5344CB8AC3E}">
        <p14:creationId xmlns:p14="http://schemas.microsoft.com/office/powerpoint/2010/main" val="341083050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RAPOR YAZMA/ Araştırmanın Bölümleri</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b="1" dirty="0" smtClean="0"/>
              <a:t>Birinci </a:t>
            </a:r>
            <a:r>
              <a:rPr lang="tr-TR" sz="2400" b="1" dirty="0"/>
              <a:t>Kısım </a:t>
            </a:r>
          </a:p>
          <a:p>
            <a:pPr algn="just"/>
            <a:endParaRPr lang="tr-TR" sz="2400" dirty="0"/>
          </a:p>
          <a:p>
            <a:pPr marL="0" indent="0" algn="just">
              <a:buNone/>
            </a:pPr>
            <a:r>
              <a:rPr lang="tr-TR" sz="2400" b="1" i="1" dirty="0" smtClean="0"/>
              <a:t>Kapak </a:t>
            </a:r>
            <a:r>
              <a:rPr lang="tr-TR" sz="2400" b="1" i="1" dirty="0"/>
              <a:t>sayfası:</a:t>
            </a:r>
            <a:r>
              <a:rPr lang="tr-TR" sz="2400" b="1" dirty="0"/>
              <a:t> </a:t>
            </a:r>
            <a:r>
              <a:rPr lang="tr-TR" sz="2400" dirty="0"/>
              <a:t>Hazırlanan bir raporun ilk sayfası kapak sayfasıdır. </a:t>
            </a:r>
          </a:p>
          <a:p>
            <a:pPr marL="0" indent="0" algn="just">
              <a:buNone/>
            </a:pPr>
            <a:r>
              <a:rPr lang="tr-TR" sz="2400" dirty="0"/>
              <a:t>Kapak sayfasında (genel olarak) şu bilgiler bulunur: </a:t>
            </a:r>
          </a:p>
          <a:p>
            <a:pPr algn="just"/>
            <a:r>
              <a:rPr lang="tr-TR" sz="2400" dirty="0" smtClean="0"/>
              <a:t>Raporun </a:t>
            </a:r>
            <a:r>
              <a:rPr lang="tr-TR" sz="2400" dirty="0"/>
              <a:t>hazırlandığı kurumun adı </a:t>
            </a:r>
          </a:p>
          <a:p>
            <a:pPr algn="just"/>
            <a:r>
              <a:rPr lang="tr-TR" sz="2400" dirty="0" smtClean="0"/>
              <a:t>Raporun </a:t>
            </a:r>
            <a:r>
              <a:rPr lang="tr-TR" sz="2400" dirty="0"/>
              <a:t>adı </a:t>
            </a:r>
          </a:p>
          <a:p>
            <a:pPr algn="just"/>
            <a:r>
              <a:rPr lang="tr-TR" sz="2400" dirty="0" smtClean="0"/>
              <a:t>Raporu </a:t>
            </a:r>
            <a:r>
              <a:rPr lang="tr-TR" sz="2400" dirty="0"/>
              <a:t>hazırlayan kişi veya grubun adı </a:t>
            </a:r>
          </a:p>
          <a:p>
            <a:pPr algn="just"/>
            <a:r>
              <a:rPr lang="tr-TR" sz="2400" dirty="0" smtClean="0"/>
              <a:t>Varsa </a:t>
            </a:r>
            <a:r>
              <a:rPr lang="tr-TR" sz="2400" dirty="0"/>
              <a:t>raporu denetleyen kişi ya da gurup adı </a:t>
            </a:r>
          </a:p>
          <a:p>
            <a:pPr algn="just"/>
            <a:r>
              <a:rPr lang="es-ES" sz="2400" dirty="0" smtClean="0"/>
              <a:t>Raporun </a:t>
            </a:r>
            <a:r>
              <a:rPr lang="es-ES" sz="2400" dirty="0"/>
              <a:t>yazıldığı yer ve yıl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101</a:t>
            </a:fld>
            <a:endParaRPr lang="tr-TR"/>
          </a:p>
        </p:txBody>
      </p:sp>
    </p:spTree>
    <p:extLst>
      <p:ext uri="{BB962C8B-B14F-4D97-AF65-F5344CB8AC3E}">
        <p14:creationId xmlns:p14="http://schemas.microsoft.com/office/powerpoint/2010/main" val="380294513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147248" cy="922114"/>
          </a:xfrm>
        </p:spPr>
        <p:txBody>
          <a:bodyPr>
            <a:normAutofit/>
          </a:bodyPr>
          <a:lstStyle/>
          <a:p>
            <a:r>
              <a:rPr lang="tr-TR" sz="3600" b="1" dirty="0"/>
              <a:t>RAPOR YAZMA/ Araştırmanın Bölümleri</a:t>
            </a:r>
            <a:endParaRPr lang="tr-TR" sz="36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102</a:t>
            </a:fld>
            <a:endParaRPr lang="tr-T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268760"/>
            <a:ext cx="436245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20868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RAPOR YAZMA/ Araştırmanın Bölümleri</a:t>
            </a:r>
            <a:endParaRPr lang="tr-TR" sz="3600" dirty="0"/>
          </a:p>
        </p:txBody>
      </p:sp>
      <p:sp>
        <p:nvSpPr>
          <p:cNvPr id="3" name="İçerik Yer Tutucusu 2"/>
          <p:cNvSpPr>
            <a:spLocks noGrp="1"/>
          </p:cNvSpPr>
          <p:nvPr>
            <p:ph idx="1"/>
          </p:nvPr>
        </p:nvSpPr>
        <p:spPr/>
        <p:txBody>
          <a:bodyPr>
            <a:normAutofit/>
          </a:bodyPr>
          <a:lstStyle/>
          <a:p>
            <a:pPr algn="just"/>
            <a:endParaRPr lang="tr-TR" sz="2400" dirty="0"/>
          </a:p>
          <a:p>
            <a:pPr algn="just">
              <a:buFont typeface="Wingdings" pitchFamily="2" charset="2"/>
              <a:buChar char="Ø"/>
            </a:pPr>
            <a:r>
              <a:rPr lang="tr-TR" sz="2400" dirty="0" smtClean="0"/>
              <a:t> </a:t>
            </a:r>
            <a:r>
              <a:rPr lang="tr-TR" sz="2400" dirty="0"/>
              <a:t>Özet </a:t>
            </a:r>
            <a:endParaRPr lang="tr-TR" sz="2400" dirty="0" smtClean="0"/>
          </a:p>
          <a:p>
            <a:pPr marL="0" indent="0" algn="just">
              <a:buNone/>
            </a:pPr>
            <a:endParaRPr lang="tr-TR" sz="2400" dirty="0"/>
          </a:p>
          <a:p>
            <a:pPr marL="0" indent="0" algn="just">
              <a:buNone/>
            </a:pPr>
            <a:r>
              <a:rPr lang="tr-TR" sz="2400" dirty="0"/>
              <a:t>Araştırma hakkında; genel bilgilerin, araştırmanın amacının, araştırmada kullanılan yöntemlerin ve araştırma sonucunda elde edilen bulguların tanıtıldığı bölümdür. Bu bölüm genelde uzun tutulmaz.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103</a:t>
            </a:fld>
            <a:endParaRPr lang="tr-TR"/>
          </a:p>
        </p:txBody>
      </p:sp>
    </p:spTree>
    <p:extLst>
      <p:ext uri="{BB962C8B-B14F-4D97-AF65-F5344CB8AC3E}">
        <p14:creationId xmlns:p14="http://schemas.microsoft.com/office/powerpoint/2010/main" val="259326596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RAPOR YAZMA/ Araştırmanın Bölümleri</a:t>
            </a:r>
            <a:endParaRPr lang="tr-TR" sz="3600"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400" b="1" dirty="0" smtClean="0"/>
              <a:t>Anahtar </a:t>
            </a:r>
            <a:r>
              <a:rPr lang="tr-TR" sz="2400" b="1" dirty="0"/>
              <a:t>Kelimeler </a:t>
            </a:r>
          </a:p>
          <a:p>
            <a:pPr marL="0" indent="0" algn="just">
              <a:buNone/>
            </a:pPr>
            <a:r>
              <a:rPr lang="tr-TR" sz="2400" dirty="0"/>
              <a:t>Bazı raporlar belli kuruluşlar ya da kütüphaneler tarafından saklanır. Bu raporların içeriklerini görmek, çalışmaların temel konularını taramak isteyen kişi ya da araştırmacıların aradığı konularla ilgili çalışmalara ulaşmalarını kolaylaştırmak amacıyla raporda kullanılan esas kavramlar, anahtar kelimeler bölümüne yazılır. </a:t>
            </a:r>
          </a:p>
          <a:p>
            <a:pPr marL="0" indent="0" algn="just">
              <a:buNone/>
            </a:pPr>
            <a:r>
              <a:rPr lang="tr-TR" sz="2400" dirty="0" smtClean="0"/>
              <a:t> Örnek</a:t>
            </a:r>
            <a:r>
              <a:rPr lang="tr-TR" sz="2400" dirty="0"/>
              <a:t>: </a:t>
            </a:r>
          </a:p>
          <a:p>
            <a:pPr marL="0" indent="0" algn="just">
              <a:buNone/>
            </a:pPr>
            <a:r>
              <a:rPr lang="tr-TR" sz="2400" dirty="0"/>
              <a:t>Anahtar Kelimeler: Performans, performans değerleme, eğitim, geliştirme, bankacılık sektörü gibi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104</a:t>
            </a:fld>
            <a:endParaRPr lang="tr-TR"/>
          </a:p>
        </p:txBody>
      </p:sp>
    </p:spTree>
    <p:extLst>
      <p:ext uri="{BB962C8B-B14F-4D97-AF65-F5344CB8AC3E}">
        <p14:creationId xmlns:p14="http://schemas.microsoft.com/office/powerpoint/2010/main" val="66176853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RAPOR YAZMA/ Araştırmanın Bölümleri</a:t>
            </a:r>
            <a:endParaRPr lang="tr-TR" sz="3600"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400" dirty="0"/>
              <a:t> </a:t>
            </a:r>
            <a:r>
              <a:rPr lang="tr-TR" sz="2400" dirty="0" smtClean="0"/>
              <a:t>Önsöz </a:t>
            </a:r>
            <a:endParaRPr lang="tr-TR" sz="2400" dirty="0"/>
          </a:p>
          <a:p>
            <a:pPr marL="0" indent="0" algn="just">
              <a:buNone/>
            </a:pPr>
            <a:r>
              <a:rPr lang="tr-TR" sz="2400" dirty="0"/>
              <a:t>Çalışmanın oluşumunda katkısı olan kişi ya da kuruluşlara teşekkür edilen bölümdür. Bu bölümün bulunması zorunlu değildir. </a:t>
            </a:r>
            <a:endParaRPr lang="tr-TR" sz="2400" dirty="0" smtClean="0"/>
          </a:p>
          <a:p>
            <a:pPr algn="just">
              <a:buFont typeface="Wingdings" pitchFamily="2" charset="2"/>
              <a:buChar char="Ø"/>
            </a:pPr>
            <a:r>
              <a:rPr lang="tr-TR" sz="2400" b="1" dirty="0"/>
              <a:t> İçindekiler </a:t>
            </a:r>
          </a:p>
          <a:p>
            <a:pPr marL="0" indent="0" algn="just">
              <a:buNone/>
            </a:pPr>
            <a:r>
              <a:rPr lang="tr-TR" sz="2400" dirty="0"/>
              <a:t>Rapor içeriğinin bir sıra dâhilinde ve sayfa numaralarına göre yer aldığı, konu başlıkları ve alt başlıkların bir sıra ve düzen içerisinde gösterildiği kısımdır. </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105</a:t>
            </a:fld>
            <a:endParaRPr lang="tr-TR"/>
          </a:p>
        </p:txBody>
      </p:sp>
    </p:spTree>
    <p:extLst>
      <p:ext uri="{BB962C8B-B14F-4D97-AF65-F5344CB8AC3E}">
        <p14:creationId xmlns:p14="http://schemas.microsoft.com/office/powerpoint/2010/main" val="241469562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RAPOR YAZMA/ Araştırmanın Bölümleri</a:t>
            </a:r>
            <a:endParaRPr lang="tr-TR" sz="3600"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400" b="1" dirty="0" smtClean="0"/>
              <a:t> Kısaltmalar</a:t>
            </a:r>
            <a:r>
              <a:rPr lang="tr-TR" sz="2400" dirty="0" smtClean="0"/>
              <a:t> </a:t>
            </a:r>
            <a:endParaRPr lang="tr-TR" sz="2400" dirty="0"/>
          </a:p>
          <a:p>
            <a:pPr marL="0" indent="0" algn="just">
              <a:buNone/>
            </a:pPr>
            <a:r>
              <a:rPr lang="tr-TR" sz="2400" dirty="0"/>
              <a:t>Çalışmada kullanılan kısaltmaların listelendiği kısımdır. </a:t>
            </a:r>
          </a:p>
          <a:p>
            <a:pPr marL="0" indent="0" algn="just">
              <a:buNone/>
            </a:pPr>
            <a:r>
              <a:rPr lang="tr-TR" sz="2400" dirty="0"/>
              <a:t>Örneğin: </a:t>
            </a:r>
          </a:p>
          <a:p>
            <a:pPr marL="0" indent="0" algn="just">
              <a:buNone/>
            </a:pPr>
            <a:r>
              <a:rPr lang="tr-TR" sz="2400" dirty="0" err="1"/>
              <a:t>A.g.e</a:t>
            </a:r>
            <a:r>
              <a:rPr lang="tr-TR" sz="2400" dirty="0"/>
              <a:t>. : Adı geçen eser </a:t>
            </a:r>
          </a:p>
          <a:p>
            <a:pPr marL="0" indent="0" algn="just">
              <a:buNone/>
            </a:pPr>
            <a:r>
              <a:rPr lang="tr-TR" sz="2400" dirty="0" err="1"/>
              <a:t>A.g.m</a:t>
            </a:r>
            <a:r>
              <a:rPr lang="tr-TR" sz="2400" dirty="0"/>
              <a:t>. : Adı geçen makale </a:t>
            </a:r>
          </a:p>
          <a:p>
            <a:pPr marL="0" indent="0" algn="just">
              <a:buNone/>
            </a:pPr>
            <a:r>
              <a:rPr lang="tr-TR" sz="2400" dirty="0"/>
              <a:t>AKM: Atatürk Kültür Merkezi </a:t>
            </a:r>
          </a:p>
          <a:p>
            <a:pPr marL="0" indent="0" algn="just">
              <a:buNone/>
            </a:pPr>
            <a:r>
              <a:rPr lang="tr-TR" sz="2400" dirty="0"/>
              <a:t>Bak. : Bakanlığı </a:t>
            </a:r>
          </a:p>
          <a:p>
            <a:pPr marL="0" indent="0" algn="just">
              <a:buNone/>
            </a:pPr>
            <a:r>
              <a:rPr lang="tr-TR" sz="2400" dirty="0"/>
              <a:t>bkz. : Bakınız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106</a:t>
            </a:fld>
            <a:endParaRPr lang="tr-TR"/>
          </a:p>
        </p:txBody>
      </p:sp>
    </p:spTree>
    <p:extLst>
      <p:ext uri="{BB962C8B-B14F-4D97-AF65-F5344CB8AC3E}">
        <p14:creationId xmlns:p14="http://schemas.microsoft.com/office/powerpoint/2010/main" val="126763067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RAPOR YAZMA/ Araştırmanın Bölümleri</a:t>
            </a:r>
            <a:endParaRPr lang="tr-TR" sz="3600"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400" b="1" dirty="0" smtClean="0"/>
              <a:t> </a:t>
            </a:r>
            <a:r>
              <a:rPr lang="tr-TR" sz="2400" b="1" dirty="0"/>
              <a:t>Metin Kısmı </a:t>
            </a:r>
          </a:p>
          <a:p>
            <a:pPr marL="0" indent="0" algn="just">
              <a:buNone/>
            </a:pPr>
            <a:r>
              <a:rPr lang="tr-TR" sz="2400" dirty="0"/>
              <a:t>Araştırmanın yer aldığı bölümdür. Raporda ifade edilecek bulgular bu bölümde aktarılır. Metin kısmı girişle başlar ve sonuçla biter. Raporda açıklanmak istenen fikirler bölüm ya da bölümler halinde sunulur. Metin kısmı; giriş, bölümler ve sonuç kısımlarından oluşur. </a:t>
            </a:r>
          </a:p>
          <a:p>
            <a:pPr marL="0" indent="0" algn="just">
              <a:buNone/>
            </a:pPr>
            <a:r>
              <a:rPr lang="tr-TR" sz="2400" b="1" dirty="0"/>
              <a:t>Giriş: </a:t>
            </a:r>
            <a:r>
              <a:rPr lang="tr-TR" sz="2400" dirty="0"/>
              <a:t>Araştırmanın metin kısmının başlangıcıdır. Girişte, araştırmanın çözümlemeye çalıştığı soru ya da sorunlar açıklanır. Raporun hangi bölümlerden oluştuğu, bölümlerde nelerin ele alındığı gibi konular işlenir. </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107</a:t>
            </a:fld>
            <a:endParaRPr lang="tr-TR"/>
          </a:p>
        </p:txBody>
      </p:sp>
    </p:spTree>
    <p:extLst>
      <p:ext uri="{BB962C8B-B14F-4D97-AF65-F5344CB8AC3E}">
        <p14:creationId xmlns:p14="http://schemas.microsoft.com/office/powerpoint/2010/main" val="116265679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RAPOR YAZMA/ Araştırmanın Bölümleri</a:t>
            </a:r>
            <a:endParaRPr lang="tr-TR" sz="3600" dirty="0"/>
          </a:p>
        </p:txBody>
      </p:sp>
      <p:sp>
        <p:nvSpPr>
          <p:cNvPr id="3" name="İçerik Yer Tutucusu 2"/>
          <p:cNvSpPr>
            <a:spLocks noGrp="1"/>
          </p:cNvSpPr>
          <p:nvPr>
            <p:ph idx="1"/>
          </p:nvPr>
        </p:nvSpPr>
        <p:spPr/>
        <p:txBody>
          <a:bodyPr>
            <a:noAutofit/>
          </a:bodyPr>
          <a:lstStyle/>
          <a:p>
            <a:pPr algn="just">
              <a:buFont typeface="Wingdings" pitchFamily="2" charset="2"/>
              <a:buChar char="Ø"/>
            </a:pPr>
            <a:r>
              <a:rPr lang="tr-TR" sz="2400" b="1" dirty="0"/>
              <a:t> Metin </a:t>
            </a:r>
            <a:r>
              <a:rPr lang="tr-TR" sz="2400" b="1" dirty="0" smtClean="0"/>
              <a:t>Kısmı</a:t>
            </a:r>
          </a:p>
          <a:p>
            <a:pPr algn="just"/>
            <a:endParaRPr lang="tr-TR" sz="2400" dirty="0"/>
          </a:p>
          <a:p>
            <a:pPr algn="just"/>
            <a:r>
              <a:rPr lang="tr-TR" sz="2400" b="1" dirty="0"/>
              <a:t>Bölümler</a:t>
            </a:r>
            <a:r>
              <a:rPr lang="tr-TR" sz="2400" dirty="0"/>
              <a:t>: Raporun ana gövdesidir. Raporu hazırlayan kişinin anlatmak, açıklamak, ispatlamak istediği görüşlerini ifade ettiği metin kısmıdır. Bölümlerin içeriği ve sayısı araştırmaya göre değişir. Her bölüm, </a:t>
            </a:r>
            <a:r>
              <a:rPr lang="tr-TR" sz="2400" dirty="0" smtClean="0"/>
              <a:t>raporun vermek </a:t>
            </a:r>
            <a:r>
              <a:rPr lang="tr-TR" sz="2400" dirty="0"/>
              <a:t>istediği ana düşünceyi desteklemelidir. Bölümler bazen alt bölümlere de ayrılabilir. Bölümlendirmede rakam ya da harf gibi semboller kullanılır. Bazı kısa çalışmalarda ise alt bölümler bulunmayabilir. </a:t>
            </a:r>
          </a:p>
          <a:p>
            <a:pPr marL="0" indent="0" algn="just">
              <a:buNone/>
            </a:pPr>
            <a:endParaRPr lang="tr-TR" sz="2400" dirty="0"/>
          </a:p>
          <a:p>
            <a:pPr marL="0" indent="0" algn="just">
              <a:buNone/>
            </a:pPr>
            <a:r>
              <a:rPr lang="tr-TR" sz="2400" b="1" dirty="0" smtClean="0"/>
              <a:t> </a:t>
            </a:r>
            <a:endParaRPr lang="tr-TR" sz="2400" b="1" dirty="0"/>
          </a:p>
          <a:p>
            <a:pPr algn="just">
              <a:buFont typeface="Wingdings" pitchFamily="2" charset="2"/>
              <a:buChar char="Ø"/>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108</a:t>
            </a:fld>
            <a:endParaRPr lang="tr-TR"/>
          </a:p>
        </p:txBody>
      </p:sp>
    </p:spTree>
    <p:extLst>
      <p:ext uri="{BB962C8B-B14F-4D97-AF65-F5344CB8AC3E}">
        <p14:creationId xmlns:p14="http://schemas.microsoft.com/office/powerpoint/2010/main" val="118530775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t>RAPOR YAZMA/ Araştırmanın Bölümleri</a:t>
            </a:r>
            <a:endParaRPr lang="tr-TR" sz="3600"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400" b="1" dirty="0"/>
              <a:t> Metin </a:t>
            </a:r>
            <a:r>
              <a:rPr lang="tr-TR" sz="2400" b="1" dirty="0" smtClean="0"/>
              <a:t>Kısmı</a:t>
            </a:r>
          </a:p>
          <a:p>
            <a:pPr algn="just"/>
            <a:endParaRPr lang="tr-TR" sz="2400" dirty="0"/>
          </a:p>
          <a:p>
            <a:pPr algn="just"/>
            <a:r>
              <a:rPr lang="tr-TR" sz="2400" b="1" dirty="0"/>
              <a:t>Sonuç: </a:t>
            </a:r>
            <a:r>
              <a:rPr lang="tr-TR" sz="2400" dirty="0"/>
              <a:t>İnceleme sayesinde elde edilen bulguların net bir şekilde anlatıldığı ya da varsa hipotezlerin ispatlandığı kısımdır. Bu kısımda çözülen sorun ya da sorunlar, üretilen bilgiler, geliştirilen yöntemler veya elde edilen faydalar kısa ve net bir biçimde dile getirilir. </a:t>
            </a:r>
          </a:p>
          <a:p>
            <a:pPr marL="0" indent="0" algn="just">
              <a:buNone/>
            </a:pPr>
            <a:r>
              <a:rPr lang="tr-TR" sz="2400" b="1" dirty="0" smtClean="0"/>
              <a:t> </a:t>
            </a:r>
            <a:endParaRPr lang="tr-TR" sz="2400" b="1" dirty="0"/>
          </a:p>
          <a:p>
            <a:pPr algn="just"/>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109</a:t>
            </a:fld>
            <a:endParaRPr lang="tr-TR"/>
          </a:p>
        </p:txBody>
      </p:sp>
    </p:spTree>
    <p:extLst>
      <p:ext uri="{BB962C8B-B14F-4D97-AF65-F5344CB8AC3E}">
        <p14:creationId xmlns:p14="http://schemas.microsoft.com/office/powerpoint/2010/main" val="1005601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ÖĞRENMEYİ ÖĞRENME / Kendini </a:t>
            </a:r>
            <a:r>
              <a:rPr lang="tr-TR" sz="3600" b="1" dirty="0"/>
              <a:t>Tanıma ve Öğrenme Kapasitesini Geliştirme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a:t>Kendini tanıma, kişinin sahip olduğu özelikleri bilmesi ve neler yapabileceğini görmesi demektir. Başka bir ifadeyle, insanın psikolojik ve fiziksel açıdan kendinde olanları bilmesi, kendinde olanların farkında olması ve bunları doğru değerlendirmesi ile ilgilidir. Kendisini iyi tanıyan bir insan; yaşayacakları karşısında neler hissedeceğini, neler düşüneceğini ve nasıl davranacağını, olacağa/yaşanacağa yakın bir şekilde öngörebilir.</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11</a:t>
            </a:fld>
            <a:endParaRPr lang="tr-TR"/>
          </a:p>
        </p:txBody>
      </p:sp>
    </p:spTree>
    <p:extLst>
      <p:ext uri="{BB962C8B-B14F-4D97-AF65-F5344CB8AC3E}">
        <p14:creationId xmlns:p14="http://schemas.microsoft.com/office/powerpoint/2010/main" val="421465294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RAPOR YAZMA/ Araştırmanın Bölümleri</a:t>
            </a:r>
            <a:endParaRPr lang="tr-TR" sz="3600"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400" dirty="0"/>
              <a:t> </a:t>
            </a:r>
            <a:r>
              <a:rPr lang="tr-TR" sz="2400" b="1" dirty="0" smtClean="0"/>
              <a:t>Son </a:t>
            </a:r>
            <a:r>
              <a:rPr lang="tr-TR" sz="2400" b="1" dirty="0"/>
              <a:t>Kısım </a:t>
            </a:r>
          </a:p>
          <a:p>
            <a:pPr algn="just"/>
            <a:endParaRPr lang="tr-TR" sz="2400" dirty="0"/>
          </a:p>
          <a:p>
            <a:pPr algn="just"/>
            <a:r>
              <a:rPr lang="tr-TR" sz="2400" b="1" dirty="0" smtClean="0"/>
              <a:t>Ekler</a:t>
            </a:r>
            <a:r>
              <a:rPr lang="tr-TR" sz="2400" b="1" dirty="0"/>
              <a:t>: </a:t>
            </a:r>
            <a:r>
              <a:rPr lang="tr-TR" sz="2400" dirty="0"/>
              <a:t>Metinde verilmesi, araştırmanın bütünlüğü ya da akıcılığı açısından sakıncalı olan ama incelemeyi destekleyecek bulgular, metin sonunda ek olarak konulabilir. </a:t>
            </a:r>
            <a:endParaRPr lang="tr-TR" sz="2400" dirty="0" smtClean="0"/>
          </a:p>
          <a:p>
            <a:pPr algn="just"/>
            <a:r>
              <a:rPr lang="tr-TR" sz="2400" b="1" dirty="0"/>
              <a:t>Kaynakça: </a:t>
            </a:r>
            <a:r>
              <a:rPr lang="tr-TR" sz="2400" dirty="0"/>
              <a:t>Araştırmanın oluşturulmasında yararlanılan tüm kaynakların, sistemli bir biçimde yazıldığı bölümdür. </a:t>
            </a:r>
            <a:endParaRPr lang="tr-TR" sz="2400" dirty="0" smtClean="0"/>
          </a:p>
          <a:p>
            <a:pPr algn="just"/>
            <a:r>
              <a:rPr lang="tr-TR" sz="2400" b="1" dirty="0"/>
              <a:t>Dizin: </a:t>
            </a:r>
            <a:r>
              <a:rPr lang="tr-TR" sz="2400" dirty="0"/>
              <a:t>Bazı raporlarda, aranan konuların kolaylıkla bulunabilmesi için hazırlanan her kelimenin yer aldığı sayfayı gösteren bir düzenlemedir. </a:t>
            </a:r>
          </a:p>
          <a:p>
            <a:pPr algn="just"/>
            <a:endParaRPr lang="tr-TR" sz="2400" dirty="0"/>
          </a:p>
          <a:p>
            <a:pPr algn="just"/>
            <a:endParaRPr lang="tr-TR" sz="2400" dirty="0"/>
          </a:p>
          <a:p>
            <a:pPr algn="just"/>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110</a:t>
            </a:fld>
            <a:endParaRPr lang="tr-TR"/>
          </a:p>
        </p:txBody>
      </p:sp>
    </p:spTree>
    <p:extLst>
      <p:ext uri="{BB962C8B-B14F-4D97-AF65-F5344CB8AC3E}">
        <p14:creationId xmlns:p14="http://schemas.microsoft.com/office/powerpoint/2010/main" val="144516015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t>RAPOR YAZMA/ </a:t>
            </a:r>
            <a:r>
              <a:rPr lang="tr-TR" sz="3600" b="1" dirty="0" smtClean="0"/>
              <a:t>Kaynak </a:t>
            </a:r>
            <a:r>
              <a:rPr lang="tr-TR" sz="3600" b="1" dirty="0"/>
              <a:t>ve Dipnot Gösterme Kuralları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a:t>Rapor içerisinde kullanılan, farklı kaynaklardan edinilen, bilgilerin nereden alındığının gösterilmesi gerekir. Raporda farklı bir kaynaktan alınan ve olduğu gibi kullanılan cümlelerin ya da rapor hazırlayan kişinin faydalandığı düşüncelerin, hangi kaynaklardan elde edildiği gösterilmelidir.</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111</a:t>
            </a:fld>
            <a:endParaRPr lang="tr-TR"/>
          </a:p>
        </p:txBody>
      </p:sp>
    </p:spTree>
    <p:extLst>
      <p:ext uri="{BB962C8B-B14F-4D97-AF65-F5344CB8AC3E}">
        <p14:creationId xmlns:p14="http://schemas.microsoft.com/office/powerpoint/2010/main" val="394997226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t>RAPOR YAZMA/ Kaynak ve Dipnot Gösterme Kuralları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a:t>Rapor yazılırken kaynak gösterilmesi gereken bilgiler genellikle şunlardır: </a:t>
            </a:r>
          </a:p>
          <a:p>
            <a:pPr algn="just"/>
            <a:r>
              <a:rPr lang="tr-TR" sz="2400" dirty="0" smtClean="0"/>
              <a:t>Genel </a:t>
            </a:r>
            <a:r>
              <a:rPr lang="tr-TR" sz="2400" dirty="0"/>
              <a:t>bilgilerin dışında kalan ve başkaları tarafından ifade edilmiş görüşler </a:t>
            </a:r>
          </a:p>
          <a:p>
            <a:pPr algn="just"/>
            <a:r>
              <a:rPr lang="tr-TR" sz="2400" dirty="0" smtClean="0"/>
              <a:t>Başka </a:t>
            </a:r>
            <a:r>
              <a:rPr lang="tr-TR" sz="2400" dirty="0"/>
              <a:t>kaynaklardan edinilen fikir ya da düşünceler </a:t>
            </a:r>
          </a:p>
          <a:p>
            <a:pPr algn="just"/>
            <a:r>
              <a:rPr lang="tr-TR" sz="2400" dirty="0" smtClean="0"/>
              <a:t>Tablo </a:t>
            </a:r>
            <a:r>
              <a:rPr lang="tr-TR" sz="2400" dirty="0"/>
              <a:t>ya da çizelgenin alındığı kaynaklar </a:t>
            </a:r>
          </a:p>
          <a:p>
            <a:pPr marL="0" indent="0" algn="just">
              <a:buNone/>
            </a:pPr>
            <a:r>
              <a:rPr lang="tr-TR" sz="2400" dirty="0" smtClean="0"/>
              <a:t>Kaynak </a:t>
            </a:r>
            <a:r>
              <a:rPr lang="tr-TR" sz="2400" dirty="0"/>
              <a:t>gösterme metin içerisinde yapılabileceği gibi dipnotlarla da gerçekleştirilebilir.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112</a:t>
            </a:fld>
            <a:endParaRPr lang="tr-TR"/>
          </a:p>
        </p:txBody>
      </p:sp>
    </p:spTree>
    <p:extLst>
      <p:ext uri="{BB962C8B-B14F-4D97-AF65-F5344CB8AC3E}">
        <p14:creationId xmlns:p14="http://schemas.microsoft.com/office/powerpoint/2010/main" val="387493501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t>RAPOR YAZMA/ Kaynak ve Dipnot Gösterme Kuralları </a:t>
            </a:r>
            <a:endParaRPr lang="tr-TR" sz="3600" dirty="0"/>
          </a:p>
        </p:txBody>
      </p:sp>
      <p:sp>
        <p:nvSpPr>
          <p:cNvPr id="3" name="İçerik Yer Tutucusu 2"/>
          <p:cNvSpPr>
            <a:spLocks noGrp="1"/>
          </p:cNvSpPr>
          <p:nvPr>
            <p:ph idx="1"/>
          </p:nvPr>
        </p:nvSpPr>
        <p:spPr/>
        <p:txBody>
          <a:bodyPr>
            <a:noAutofit/>
          </a:bodyPr>
          <a:lstStyle/>
          <a:p>
            <a:pPr marL="0" indent="0" algn="just">
              <a:buNone/>
            </a:pPr>
            <a:r>
              <a:rPr lang="tr-TR" sz="2400" dirty="0" smtClean="0"/>
              <a:t>     Dipnotlar </a:t>
            </a:r>
            <a:r>
              <a:rPr lang="tr-TR" sz="2400" dirty="0"/>
              <a:t>raporlarda üç ayrı şekilde düzenlenebilir: </a:t>
            </a:r>
          </a:p>
          <a:p>
            <a:pPr algn="just"/>
            <a:r>
              <a:rPr lang="tr-TR" sz="2400" b="1" dirty="0" smtClean="0"/>
              <a:t>Sayfa </a:t>
            </a:r>
            <a:r>
              <a:rPr lang="tr-TR" sz="2400" b="1" dirty="0"/>
              <a:t>sonunda: </a:t>
            </a:r>
            <a:r>
              <a:rPr lang="tr-TR" sz="2400" dirty="0"/>
              <a:t>Metin içerisine dipnot numarası konulur ve aynı sayfanın alt kısmına, yararlanılan kaynakla ilgili açıklamalar yazılır. </a:t>
            </a:r>
          </a:p>
          <a:p>
            <a:pPr algn="just"/>
            <a:r>
              <a:rPr lang="tr-TR" sz="2400" b="1" dirty="0" smtClean="0"/>
              <a:t>Bölüm </a:t>
            </a:r>
            <a:r>
              <a:rPr lang="tr-TR" sz="2400" b="1" dirty="0"/>
              <a:t>sonuna: </a:t>
            </a:r>
            <a:r>
              <a:rPr lang="tr-TR" sz="2400" dirty="0"/>
              <a:t>Metin içerisinde verilen rakamlar, bölüm sonunda dipnotlar olarak toplanır ve bölüm sonlarında, toplu olarak gösterilir. Eğer birden çok bölüm varsa her bölümde dip not numaralandırılması, tekrar birden başlatılarak verilir ve her bölümle ilgili dipnotlar o bölümün sonuna yerleştirilir. </a:t>
            </a:r>
          </a:p>
          <a:p>
            <a:pPr algn="just"/>
            <a:r>
              <a:rPr lang="tr-TR" sz="2400" b="1" dirty="0" smtClean="0"/>
              <a:t>Rapor </a:t>
            </a:r>
            <a:r>
              <a:rPr lang="tr-TR" sz="2400" b="1" dirty="0"/>
              <a:t>sonunda: </a:t>
            </a:r>
            <a:r>
              <a:rPr lang="tr-TR" sz="2400" dirty="0"/>
              <a:t>Metin içerisinde kullanılan dipnotlar bir araya getirilir ve araştırmanın sonunda ayrı bir bölüm olarak düzenlenir. </a:t>
            </a:r>
          </a:p>
          <a:p>
            <a:pPr marL="0" indent="0">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113</a:t>
            </a:fld>
            <a:endParaRPr lang="tr-TR"/>
          </a:p>
        </p:txBody>
      </p:sp>
    </p:spTree>
    <p:extLst>
      <p:ext uri="{BB962C8B-B14F-4D97-AF65-F5344CB8AC3E}">
        <p14:creationId xmlns:p14="http://schemas.microsoft.com/office/powerpoint/2010/main" val="323229504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t>RAPOR YAZMA/ Kaynak ve Dipnot Gösterme Kuralları </a:t>
            </a:r>
            <a:endParaRPr lang="tr-TR" sz="3600" dirty="0"/>
          </a:p>
        </p:txBody>
      </p:sp>
      <p:sp>
        <p:nvSpPr>
          <p:cNvPr id="3" name="İçerik Yer Tutucusu 2"/>
          <p:cNvSpPr>
            <a:spLocks noGrp="1"/>
          </p:cNvSpPr>
          <p:nvPr>
            <p:ph idx="1"/>
          </p:nvPr>
        </p:nvSpPr>
        <p:spPr/>
        <p:txBody>
          <a:bodyPr>
            <a:normAutofit fontScale="92500" lnSpcReduction="10000"/>
          </a:bodyPr>
          <a:lstStyle/>
          <a:p>
            <a:pPr marL="0" indent="0" algn="just">
              <a:buNone/>
            </a:pPr>
            <a:r>
              <a:rPr lang="tr-TR" sz="2400" dirty="0" smtClean="0"/>
              <a:t>Kaynak </a:t>
            </a:r>
            <a:r>
              <a:rPr lang="tr-TR" sz="2400" dirty="0"/>
              <a:t>göstermede dikkat edilmesi gereken bazı kurallar vardır. Bu kurallar, yararlanılan kaynağın türüne göre değişiklik gösterir. </a:t>
            </a:r>
            <a:endParaRPr lang="tr-TR" sz="2400" dirty="0" smtClean="0"/>
          </a:p>
          <a:p>
            <a:pPr algn="just">
              <a:buFont typeface="Wingdings" pitchFamily="2" charset="2"/>
              <a:buChar char="Ø"/>
            </a:pPr>
            <a:r>
              <a:rPr lang="tr-TR" sz="2400" b="1" dirty="0"/>
              <a:t>Kitaplar </a:t>
            </a:r>
          </a:p>
          <a:p>
            <a:pPr marL="0" indent="0" algn="just">
              <a:buNone/>
            </a:pPr>
            <a:r>
              <a:rPr lang="tr-TR" sz="2400" dirty="0"/>
              <a:t>Eğer kaynak olarak bir kitap gösterilecekse düzenleme şu şekilde yapılır: </a:t>
            </a:r>
          </a:p>
          <a:p>
            <a:pPr marL="0" indent="0" algn="just">
              <a:buNone/>
            </a:pPr>
            <a:r>
              <a:rPr lang="tr-TR" sz="2400" dirty="0"/>
              <a:t>Yazarın adı ve soyadı, kitabın adı, yayınlandığı şehir, yayın yılı, sayfa numarası </a:t>
            </a:r>
          </a:p>
          <a:p>
            <a:pPr marL="0" indent="0" algn="just">
              <a:buNone/>
            </a:pPr>
            <a:r>
              <a:rPr lang="tr-TR" sz="2400" dirty="0"/>
              <a:t>    Örnek: </a:t>
            </a:r>
          </a:p>
          <a:p>
            <a:pPr marL="0" indent="0" algn="just">
              <a:buNone/>
            </a:pPr>
            <a:r>
              <a:rPr lang="tr-TR" sz="2400" dirty="0"/>
              <a:t>Cemil Meriç, </a:t>
            </a:r>
            <a:r>
              <a:rPr lang="tr-TR" sz="2400" b="1" dirty="0"/>
              <a:t>Bu Ülke</a:t>
            </a:r>
            <a:r>
              <a:rPr lang="tr-TR" sz="2400" dirty="0"/>
              <a:t>, İstanbul, 1993, s. 45 </a:t>
            </a:r>
            <a:endParaRPr lang="tr-TR" sz="2400" dirty="0" smtClean="0"/>
          </a:p>
          <a:p>
            <a:pPr marL="0" indent="0" algn="just">
              <a:buNone/>
            </a:pPr>
            <a:endParaRPr lang="tr-TR" sz="2400" dirty="0" smtClean="0"/>
          </a:p>
          <a:p>
            <a:pPr marL="0" indent="0" algn="just">
              <a:buNone/>
            </a:pPr>
            <a:r>
              <a:rPr lang="tr-TR" sz="2400" dirty="0"/>
              <a:t>Bir kitabın birden çok yazarı varsa yazarların adları ve soyadları tek tek yazılır. </a:t>
            </a:r>
            <a:r>
              <a:rPr lang="tr-TR" sz="2400" dirty="0" smtClean="0"/>
              <a:t>Diğer </a:t>
            </a:r>
            <a:r>
              <a:rPr lang="tr-TR" sz="2400" dirty="0"/>
              <a:t>kısımlarda farklı bir uygulama yapılmaz. </a:t>
            </a:r>
          </a:p>
          <a:p>
            <a:pPr marL="0" indent="0" algn="just">
              <a:buNone/>
            </a:pPr>
            <a:endParaRPr lang="tr-TR" sz="2400" dirty="0"/>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114</a:t>
            </a:fld>
            <a:endParaRPr lang="tr-TR"/>
          </a:p>
        </p:txBody>
      </p:sp>
    </p:spTree>
    <p:extLst>
      <p:ext uri="{BB962C8B-B14F-4D97-AF65-F5344CB8AC3E}">
        <p14:creationId xmlns:p14="http://schemas.microsoft.com/office/powerpoint/2010/main" val="88458377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t>RAPOR YAZMA/ Kaynak ve Dipnot Gösterme Kuralları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a:t>Örnek: </a:t>
            </a:r>
          </a:p>
          <a:p>
            <a:pPr marL="0" indent="0" algn="just">
              <a:buNone/>
            </a:pPr>
            <a:r>
              <a:rPr lang="tr-TR" sz="2400" dirty="0"/>
              <a:t>Serdar Keskin, Mahmut Biçer, </a:t>
            </a:r>
            <a:r>
              <a:rPr lang="tr-TR" sz="2400" b="1" dirty="0"/>
              <a:t>Aksi Seda</a:t>
            </a:r>
            <a:r>
              <a:rPr lang="tr-TR" sz="2400" dirty="0"/>
              <a:t>, Ankara, 2006, s. 46 </a:t>
            </a:r>
          </a:p>
          <a:p>
            <a:pPr marL="0" indent="0" algn="just">
              <a:buNone/>
            </a:pPr>
            <a:r>
              <a:rPr lang="tr-TR" sz="2400" dirty="0"/>
              <a:t>Eğer bir kitabın birden çok sayfası ifade edilmek istenirse sayfa numaralarının arasına virgül (,) ya da kısa çizgi (-) işareti konur. Kısa çizgi (-) işareti, konunun belirtilen sayfalarda başladığı ve bittiğini gösterir. Virgül (,) ise konunun, gösterilen ilk sayfada başladığını ve son sayfaya kadar aralarda işlendiğini gösterir. </a:t>
            </a:r>
            <a:endParaRPr lang="tr-TR" sz="2400" dirty="0" smtClean="0"/>
          </a:p>
          <a:p>
            <a:pPr marL="0" indent="0" algn="just">
              <a:buNone/>
            </a:pPr>
            <a:r>
              <a:rPr lang="tr-TR" sz="2400" dirty="0"/>
              <a:t>Örnek: </a:t>
            </a:r>
          </a:p>
          <a:p>
            <a:pPr marL="0" indent="0" algn="just">
              <a:buNone/>
            </a:pPr>
            <a:r>
              <a:rPr lang="tr-TR" sz="2400" dirty="0"/>
              <a:t>Ömür Ceylan, </a:t>
            </a:r>
            <a:r>
              <a:rPr lang="tr-TR" sz="2400" b="1" dirty="0"/>
              <a:t>Tasavvufi Şiir Şerhleri</a:t>
            </a:r>
            <a:r>
              <a:rPr lang="tr-TR" sz="2400" dirty="0"/>
              <a:t>, İstanbul, 2000, s. 65,69 </a:t>
            </a:r>
          </a:p>
          <a:p>
            <a:pPr marL="0" indent="0" algn="just">
              <a:buNone/>
            </a:pPr>
            <a:r>
              <a:rPr lang="tr-TR" sz="2400" dirty="0"/>
              <a:t>Hüseyin Ağca, </a:t>
            </a:r>
            <a:r>
              <a:rPr lang="tr-TR" sz="2400" b="1" dirty="0"/>
              <a:t>Yazılı Anlatım</a:t>
            </a:r>
            <a:r>
              <a:rPr lang="tr-TR" sz="2400" dirty="0"/>
              <a:t>, Ankara, 1999, s. 79-84 </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115</a:t>
            </a:fld>
            <a:endParaRPr lang="tr-TR"/>
          </a:p>
        </p:txBody>
      </p:sp>
    </p:spTree>
    <p:extLst>
      <p:ext uri="{BB962C8B-B14F-4D97-AF65-F5344CB8AC3E}">
        <p14:creationId xmlns:p14="http://schemas.microsoft.com/office/powerpoint/2010/main" val="157567589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t>RAPOR YAZMA/ Kaynak ve Dipnot Gösterme Kuralları </a:t>
            </a:r>
            <a:endParaRPr lang="tr-TR" sz="3600" dirty="0"/>
          </a:p>
        </p:txBody>
      </p:sp>
      <p:sp>
        <p:nvSpPr>
          <p:cNvPr id="3" name="İçerik Yer Tutucusu 2"/>
          <p:cNvSpPr>
            <a:spLocks noGrp="1"/>
          </p:cNvSpPr>
          <p:nvPr>
            <p:ph idx="1"/>
          </p:nvPr>
        </p:nvSpPr>
        <p:spPr/>
        <p:txBody>
          <a:bodyPr>
            <a:normAutofit fontScale="92500"/>
          </a:bodyPr>
          <a:lstStyle/>
          <a:p>
            <a:pPr marL="0" indent="0" algn="just">
              <a:buNone/>
            </a:pPr>
            <a:r>
              <a:rPr lang="tr-TR" sz="2400" dirty="0"/>
              <a:t>Bir kaynak, dipnotlarda ilk kez kullanılıyorsa yukarıda bahsedilen şekilde yapılır. Aynı kaynak rapor içerisinde birden çok kere gösterilecekse kısaltma yapılır. </a:t>
            </a:r>
          </a:p>
          <a:p>
            <a:pPr marL="0" indent="0" algn="just">
              <a:buNone/>
            </a:pPr>
            <a:r>
              <a:rPr lang="tr-TR" sz="2400" dirty="0"/>
              <a:t>Yazarın Soyadı, </a:t>
            </a:r>
            <a:r>
              <a:rPr lang="tr-TR" sz="2400" b="1" dirty="0" err="1"/>
              <a:t>a.g.e</a:t>
            </a:r>
            <a:r>
              <a:rPr lang="tr-TR" sz="2400" dirty="0"/>
              <a:t>., sayfa numarası (</a:t>
            </a:r>
            <a:r>
              <a:rPr lang="tr-TR" sz="2400" dirty="0" err="1"/>
              <a:t>a.g.e</a:t>
            </a:r>
            <a:r>
              <a:rPr lang="tr-TR" sz="2400" dirty="0"/>
              <a:t>.; adı geçen eser demektir.) </a:t>
            </a:r>
            <a:endParaRPr lang="tr-TR" sz="2400" dirty="0" smtClean="0"/>
          </a:p>
          <a:p>
            <a:pPr marL="0" indent="0" algn="just">
              <a:buNone/>
            </a:pPr>
            <a:r>
              <a:rPr lang="tr-TR" sz="2400" dirty="0"/>
              <a:t>Örnek: </a:t>
            </a:r>
          </a:p>
          <a:p>
            <a:pPr marL="0" indent="0" algn="just">
              <a:buNone/>
            </a:pPr>
            <a:r>
              <a:rPr lang="tr-TR" sz="2400" dirty="0"/>
              <a:t>Meriç, </a:t>
            </a:r>
            <a:r>
              <a:rPr lang="tr-TR" sz="2400" b="1" dirty="0" err="1"/>
              <a:t>a.g.e</a:t>
            </a:r>
            <a:r>
              <a:rPr lang="tr-TR" sz="2400" dirty="0"/>
              <a:t>., s. 83 </a:t>
            </a:r>
          </a:p>
          <a:p>
            <a:pPr marL="0" indent="0" algn="just">
              <a:buNone/>
            </a:pPr>
            <a:r>
              <a:rPr lang="tr-TR" sz="2400" dirty="0"/>
              <a:t>Şeklinde kaynak gösterilirse, Cemil Meriç’in daha önceki dipnotta ayrıntılı gösterilen eseri kastedilmiş olur. </a:t>
            </a:r>
          </a:p>
          <a:p>
            <a:pPr marL="0" indent="0" algn="just">
              <a:buNone/>
            </a:pPr>
            <a:r>
              <a:rPr lang="tr-TR" sz="2400" dirty="0"/>
              <a:t>Aynı soyadı taşıyan yazarların kitaplarını tekrar kaynak göstermek gerektiğinde, karışıklık olmasın diye yazar adları da belirtilir. </a:t>
            </a:r>
          </a:p>
          <a:p>
            <a:pPr marL="0" indent="0" algn="just">
              <a:buNone/>
            </a:pPr>
            <a:r>
              <a:rPr lang="tr-TR" sz="2400" dirty="0"/>
              <a:t>Rapor içerisinde aynı yazarın birkaç farklı kitabı kullanılmışsa açıklayıcı olması için yazarın soyadından sonra kitabın adı yazılır. </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116</a:t>
            </a:fld>
            <a:endParaRPr lang="tr-TR"/>
          </a:p>
        </p:txBody>
      </p:sp>
    </p:spTree>
    <p:extLst>
      <p:ext uri="{BB962C8B-B14F-4D97-AF65-F5344CB8AC3E}">
        <p14:creationId xmlns:p14="http://schemas.microsoft.com/office/powerpoint/2010/main" val="299305907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t>RAPOR YAZMA/ Kaynak ve Dipnot Gösterme Kuralları </a:t>
            </a:r>
            <a:endParaRPr lang="tr-TR" sz="3600" dirty="0"/>
          </a:p>
        </p:txBody>
      </p:sp>
      <p:sp>
        <p:nvSpPr>
          <p:cNvPr id="3" name="İçerik Yer Tutucusu 2"/>
          <p:cNvSpPr>
            <a:spLocks noGrp="1"/>
          </p:cNvSpPr>
          <p:nvPr>
            <p:ph idx="1"/>
          </p:nvPr>
        </p:nvSpPr>
        <p:spPr/>
        <p:txBody>
          <a:bodyPr>
            <a:normAutofit lnSpcReduction="10000"/>
          </a:bodyPr>
          <a:lstStyle/>
          <a:p>
            <a:pPr marL="0" indent="0" algn="just">
              <a:buNone/>
            </a:pPr>
            <a:r>
              <a:rPr lang="tr-TR" sz="2400" dirty="0"/>
              <a:t>Örnek: </a:t>
            </a:r>
          </a:p>
          <a:p>
            <a:pPr marL="0" indent="0" algn="just">
              <a:buNone/>
            </a:pPr>
            <a:r>
              <a:rPr lang="tr-TR" sz="2400" dirty="0"/>
              <a:t>Meriç, Kırk Ambar, </a:t>
            </a:r>
            <a:r>
              <a:rPr lang="tr-TR" sz="2400" b="1" dirty="0" err="1"/>
              <a:t>a.g.e</a:t>
            </a:r>
            <a:r>
              <a:rPr lang="tr-TR" sz="2400" dirty="0"/>
              <a:t>., s.89 </a:t>
            </a:r>
          </a:p>
          <a:p>
            <a:pPr marL="0" indent="0" algn="just">
              <a:buNone/>
            </a:pPr>
            <a:r>
              <a:rPr lang="tr-TR" sz="2400" dirty="0"/>
              <a:t>Örnek: </a:t>
            </a:r>
          </a:p>
          <a:p>
            <a:pPr marL="0" indent="0" algn="just">
              <a:buNone/>
            </a:pPr>
            <a:r>
              <a:rPr lang="tr-TR" sz="2400" dirty="0"/>
              <a:t>Meriç, Mağaradakiler, </a:t>
            </a:r>
            <a:r>
              <a:rPr lang="tr-TR" sz="2400" b="1" dirty="0" err="1"/>
              <a:t>a.g.e</a:t>
            </a:r>
            <a:r>
              <a:rPr lang="tr-TR" sz="2400" dirty="0"/>
              <a:t>., s.99 </a:t>
            </a:r>
          </a:p>
          <a:p>
            <a:pPr marL="0" indent="0" algn="just">
              <a:buNone/>
            </a:pPr>
            <a:r>
              <a:rPr lang="tr-TR" sz="2400" dirty="0"/>
              <a:t>Bu yöntemle kitabın yayın yeri ve yılını tekrar tekrar yazmak gerekmez. </a:t>
            </a:r>
            <a:endParaRPr lang="tr-TR" sz="2400" dirty="0" smtClean="0"/>
          </a:p>
          <a:p>
            <a:pPr algn="just">
              <a:buFont typeface="Wingdings" pitchFamily="2" charset="2"/>
              <a:buChar char="Ø"/>
            </a:pPr>
            <a:r>
              <a:rPr lang="tr-TR" sz="2400" dirty="0"/>
              <a:t>Makaleler </a:t>
            </a:r>
          </a:p>
          <a:p>
            <a:pPr marL="0" indent="0" algn="just">
              <a:buNone/>
            </a:pPr>
            <a:r>
              <a:rPr lang="tr-TR" sz="2400" dirty="0"/>
              <a:t>Eğer kaynak olarak bir makale gösterilecekse şu düzen gerçekleştirilir. </a:t>
            </a:r>
          </a:p>
          <a:p>
            <a:pPr marL="0" indent="0" algn="just">
              <a:buNone/>
            </a:pPr>
            <a:r>
              <a:rPr lang="tr-TR" sz="2400" dirty="0"/>
              <a:t>Yazar Adı Soyadı, “</a:t>
            </a:r>
            <a:r>
              <a:rPr lang="tr-TR" sz="2400" i="1" dirty="0"/>
              <a:t>Makalenin Adı</a:t>
            </a:r>
            <a:r>
              <a:rPr lang="tr-TR" sz="2400" dirty="0"/>
              <a:t>”, </a:t>
            </a:r>
            <a:r>
              <a:rPr lang="tr-TR" sz="2400" b="1" dirty="0"/>
              <a:t>Bulunduğu Kitabın Adı</a:t>
            </a:r>
            <a:r>
              <a:rPr lang="tr-TR" sz="2400" dirty="0"/>
              <a:t>, Yayın Yeri, Yayın Yılı, Sayfa numarası </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117</a:t>
            </a:fld>
            <a:endParaRPr lang="tr-TR"/>
          </a:p>
        </p:txBody>
      </p:sp>
    </p:spTree>
    <p:extLst>
      <p:ext uri="{BB962C8B-B14F-4D97-AF65-F5344CB8AC3E}">
        <p14:creationId xmlns:p14="http://schemas.microsoft.com/office/powerpoint/2010/main" val="412734315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t>RAPOR YAZMA/ Kaynak ve Dipnot Gösterme Kuralları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a:t>Örnek: </a:t>
            </a:r>
          </a:p>
          <a:p>
            <a:pPr marL="0" indent="0" algn="just">
              <a:buNone/>
            </a:pPr>
            <a:r>
              <a:rPr lang="tr-TR" sz="2400" dirty="0"/>
              <a:t>Mete Tunçay, “İlk </a:t>
            </a:r>
            <a:r>
              <a:rPr lang="tr-TR" sz="2400" i="1" dirty="0"/>
              <a:t>ve Orta Öğretimde Tarih</a:t>
            </a:r>
            <a:r>
              <a:rPr lang="tr-TR" sz="2400" dirty="0"/>
              <a:t>”, </a:t>
            </a:r>
            <a:r>
              <a:rPr lang="tr-TR" sz="2400" b="1" dirty="0"/>
              <a:t>Felsefe Kurumu Seminerleri</a:t>
            </a:r>
            <a:r>
              <a:rPr lang="tr-TR" sz="2400" dirty="0"/>
              <a:t>, </a:t>
            </a:r>
          </a:p>
          <a:p>
            <a:pPr marL="0" indent="0" algn="just">
              <a:buNone/>
            </a:pPr>
            <a:r>
              <a:rPr lang="tr-TR" sz="2400" dirty="0"/>
              <a:t>Ankara, 1977, s.276,277 </a:t>
            </a:r>
          </a:p>
          <a:p>
            <a:pPr marL="0" indent="0" algn="just">
              <a:buNone/>
            </a:pPr>
            <a:r>
              <a:rPr lang="tr-TR" sz="2400" dirty="0"/>
              <a:t>Aynı makale birden çok yerde kaynak olarak gösterildiğinde kaynağın sonraki gösterimi şu şekilde yapılır: </a:t>
            </a:r>
          </a:p>
          <a:p>
            <a:pPr marL="0" indent="0" algn="just">
              <a:buNone/>
            </a:pPr>
            <a:r>
              <a:rPr lang="tr-TR" sz="2400" dirty="0"/>
              <a:t>Yazarın Soyadı, </a:t>
            </a:r>
            <a:r>
              <a:rPr lang="tr-TR" sz="2400" b="1" dirty="0" err="1"/>
              <a:t>a.g.m</a:t>
            </a:r>
            <a:r>
              <a:rPr lang="tr-TR" sz="2400" dirty="0"/>
              <a:t>., s.276 (</a:t>
            </a:r>
            <a:r>
              <a:rPr lang="tr-TR" sz="2400" dirty="0" err="1"/>
              <a:t>a.g.m</a:t>
            </a:r>
            <a:r>
              <a:rPr lang="tr-TR" sz="2400" dirty="0"/>
              <a:t>.; adı geçen makale demektir.) </a:t>
            </a:r>
          </a:p>
          <a:p>
            <a:pPr marL="0" indent="0" algn="just">
              <a:buNone/>
            </a:pPr>
            <a:r>
              <a:rPr lang="tr-TR" sz="2400" dirty="0"/>
              <a:t>Kaynak gösterirken makalede uyulacak kuralların diğer ayrıntıları kitaplarla aynıdır. </a:t>
            </a:r>
          </a:p>
          <a:p>
            <a:pPr marL="0" indent="0" algn="just">
              <a:buNone/>
            </a:pPr>
            <a:r>
              <a:rPr lang="tr-TR" sz="2400" dirty="0"/>
              <a:t>Orada gösterilen değişiklikler makaleye uygulanır.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118</a:t>
            </a:fld>
            <a:endParaRPr lang="tr-TR"/>
          </a:p>
        </p:txBody>
      </p:sp>
    </p:spTree>
    <p:extLst>
      <p:ext uri="{BB962C8B-B14F-4D97-AF65-F5344CB8AC3E}">
        <p14:creationId xmlns:p14="http://schemas.microsoft.com/office/powerpoint/2010/main" val="61658834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t>RAPOR YAZMA/ Kaynak ve Dipnot Gösterme Kuralları </a:t>
            </a:r>
            <a:endParaRPr lang="tr-TR" sz="3600"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400" dirty="0" smtClean="0"/>
              <a:t> </a:t>
            </a:r>
            <a:r>
              <a:rPr lang="tr-TR" sz="2400" b="1" dirty="0"/>
              <a:t>Ansiklopedi </a:t>
            </a:r>
          </a:p>
          <a:p>
            <a:pPr marL="0" indent="0" algn="just">
              <a:buNone/>
            </a:pPr>
            <a:r>
              <a:rPr lang="tr-TR" sz="2400" dirty="0"/>
              <a:t>Kaynak gösterilen eser bir ansiklopedi ise şu şekilde gösterilir: </a:t>
            </a:r>
          </a:p>
          <a:p>
            <a:pPr marL="0" indent="0" algn="just">
              <a:buNone/>
            </a:pPr>
            <a:r>
              <a:rPr lang="tr-TR" sz="2400" b="1" dirty="0"/>
              <a:t>Ansiklopedinin Adı</a:t>
            </a:r>
            <a:r>
              <a:rPr lang="tr-TR" sz="2400" dirty="0"/>
              <a:t>, Cilt Numarası, Yayın yeri, Yayın Yılı, Sayfa Numarası </a:t>
            </a:r>
          </a:p>
          <a:p>
            <a:pPr marL="0" indent="0" algn="just">
              <a:buNone/>
            </a:pPr>
            <a:r>
              <a:rPr lang="tr-TR" sz="2400" dirty="0"/>
              <a:t>Örnek: </a:t>
            </a:r>
          </a:p>
          <a:p>
            <a:pPr marL="0" indent="0" algn="just">
              <a:buNone/>
            </a:pPr>
            <a:r>
              <a:rPr lang="tr-TR" sz="2400" b="1" dirty="0"/>
              <a:t>Tanzimat’tan Cumhuriyete Türkiye Ansiklopedisi</a:t>
            </a:r>
            <a:r>
              <a:rPr lang="tr-TR" sz="2400" dirty="0"/>
              <a:t>, 6.cilt, İstanbul, 1985, s. </a:t>
            </a:r>
            <a:r>
              <a:rPr lang="tr-TR" sz="2400" dirty="0" smtClean="0"/>
              <a:t>1934 </a:t>
            </a: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119</a:t>
            </a:fld>
            <a:endParaRPr lang="tr-TR"/>
          </a:p>
        </p:txBody>
      </p:sp>
    </p:spTree>
    <p:extLst>
      <p:ext uri="{BB962C8B-B14F-4D97-AF65-F5344CB8AC3E}">
        <p14:creationId xmlns:p14="http://schemas.microsoft.com/office/powerpoint/2010/main" val="2995986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ÖĞRENMEYİ ÖĞRENME / Kendini Tanıma ve Öğrenme Kapasitesini Geliştirme </a:t>
            </a:r>
            <a:endParaRPr lang="tr-TR" sz="3600"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400" b="1" i="1" dirty="0" smtClean="0"/>
              <a:t>Öğrenme </a:t>
            </a:r>
            <a:r>
              <a:rPr lang="tr-TR" sz="2400" b="1" i="1" dirty="0"/>
              <a:t>kapasitesini geliştirmek için aşağıdaki hususlar dikkate alınmalıdır: </a:t>
            </a:r>
          </a:p>
          <a:p>
            <a:pPr marL="0" indent="0" algn="just">
              <a:buNone/>
            </a:pPr>
            <a:endParaRPr lang="tr-TR" sz="2400" dirty="0"/>
          </a:p>
          <a:p>
            <a:pPr algn="just">
              <a:buFont typeface="Wingdings" pitchFamily="2" charset="2"/>
              <a:buChar char="Ø"/>
            </a:pPr>
            <a:r>
              <a:rPr lang="tr-TR" sz="2400" dirty="0"/>
              <a:t>Öğrencilerin öğrenme hızları ve kapasiteleri birbirinden farklıdır. </a:t>
            </a:r>
          </a:p>
          <a:p>
            <a:pPr algn="just">
              <a:buFont typeface="Wingdings" pitchFamily="2" charset="2"/>
              <a:buChar char="Ø"/>
            </a:pPr>
            <a:r>
              <a:rPr lang="tr-TR" sz="2400" dirty="0" smtClean="0"/>
              <a:t>Öğrenme</a:t>
            </a:r>
            <a:r>
              <a:rPr lang="tr-TR" sz="2400" dirty="0"/>
              <a:t>; basitten karmaşığa, kolaydan zora, somuttan soyuta, yakın çevreden uzak çevreye doğru olur. </a:t>
            </a:r>
            <a:endParaRPr lang="tr-TR" sz="2400" dirty="0" smtClean="0"/>
          </a:p>
          <a:p>
            <a:pPr algn="just">
              <a:buFont typeface="Wingdings" pitchFamily="2" charset="2"/>
              <a:buChar char="Ø"/>
            </a:pPr>
            <a:r>
              <a:rPr lang="tr-TR" sz="2400" dirty="0" smtClean="0"/>
              <a:t>Somut bilgiler daha kısa sürede kazanılır ve daha kolay öğrenilir. </a:t>
            </a:r>
          </a:p>
          <a:p>
            <a:pPr marL="0" indent="0" algn="just">
              <a:buNone/>
            </a:pPr>
            <a:endParaRPr lang="tr-TR" sz="2400" dirty="0"/>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12</a:t>
            </a:fld>
            <a:endParaRPr lang="tr-TR"/>
          </a:p>
        </p:txBody>
      </p:sp>
    </p:spTree>
    <p:extLst>
      <p:ext uri="{BB962C8B-B14F-4D97-AF65-F5344CB8AC3E}">
        <p14:creationId xmlns:p14="http://schemas.microsoft.com/office/powerpoint/2010/main" val="230195521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t>RAPOR YAZMA/ Kaynak ve Dipnot Gösterme Kuralları </a:t>
            </a:r>
            <a:endParaRPr lang="tr-TR" sz="3600"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400" dirty="0" smtClean="0"/>
              <a:t> </a:t>
            </a:r>
            <a:r>
              <a:rPr lang="tr-TR" sz="2400" dirty="0"/>
              <a:t>Dergi </a:t>
            </a:r>
          </a:p>
          <a:p>
            <a:pPr marL="0" indent="0" algn="just">
              <a:buNone/>
            </a:pPr>
            <a:r>
              <a:rPr lang="tr-TR" sz="2400" dirty="0"/>
              <a:t>Bir süreli yayın içerisinde bulunan bir makale dipnotta şöyle gösterilir: </a:t>
            </a:r>
          </a:p>
          <a:p>
            <a:pPr marL="0" indent="0" algn="just">
              <a:buNone/>
            </a:pPr>
            <a:r>
              <a:rPr lang="tr-TR" sz="2400" dirty="0"/>
              <a:t>Yazar Adı ve Soyadı, “ </a:t>
            </a:r>
            <a:r>
              <a:rPr lang="tr-TR" sz="2400" i="1" dirty="0"/>
              <a:t>Makalenin Adı</a:t>
            </a:r>
            <a:r>
              <a:rPr lang="tr-TR" sz="2400" dirty="0"/>
              <a:t>”, </a:t>
            </a:r>
            <a:r>
              <a:rPr lang="tr-TR" sz="2400" b="1" dirty="0"/>
              <a:t>Derginin Adı</a:t>
            </a:r>
            <a:r>
              <a:rPr lang="tr-TR" sz="2400" dirty="0"/>
              <a:t>, Cilt Numarası, Sayısı, Sayfa Numarası. </a:t>
            </a:r>
          </a:p>
          <a:p>
            <a:pPr marL="0" indent="0" algn="just">
              <a:buNone/>
            </a:pPr>
            <a:r>
              <a:rPr lang="tr-TR" sz="2400" dirty="0" err="1"/>
              <a:t>Örnek:İlhan</a:t>
            </a:r>
            <a:r>
              <a:rPr lang="tr-TR" sz="2400" dirty="0"/>
              <a:t> Akçay, “</a:t>
            </a:r>
            <a:r>
              <a:rPr lang="tr-TR" sz="2400" i="1" dirty="0"/>
              <a:t>Yakutiye Medresesi</a:t>
            </a:r>
            <a:r>
              <a:rPr lang="tr-TR" sz="2400" dirty="0"/>
              <a:t>”, </a:t>
            </a:r>
            <a:r>
              <a:rPr lang="tr-TR" sz="2400" b="1" dirty="0"/>
              <a:t>Vakıflar Dergisi</a:t>
            </a:r>
            <a:r>
              <a:rPr lang="tr-TR" sz="2400" dirty="0"/>
              <a:t>, Sayı 6, İstanbul, 1965, s.146.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120</a:t>
            </a:fld>
            <a:endParaRPr lang="tr-TR"/>
          </a:p>
        </p:txBody>
      </p:sp>
    </p:spTree>
    <p:extLst>
      <p:ext uri="{BB962C8B-B14F-4D97-AF65-F5344CB8AC3E}">
        <p14:creationId xmlns:p14="http://schemas.microsoft.com/office/powerpoint/2010/main" val="401303851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t>RAPOR YAZMA/ </a:t>
            </a:r>
            <a:r>
              <a:rPr lang="tr-TR" sz="3600" b="1" dirty="0" smtClean="0"/>
              <a:t>Metin </a:t>
            </a:r>
            <a:r>
              <a:rPr lang="tr-TR" sz="3600" b="1" dirty="0"/>
              <a:t>Aktarımları ve Alıntılar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a:t>Araştırma yazılarında bazen başka kişi veya kişilerin görüşlerine yer vermek gerekir. Araştırmacı; fikirlerini desteklemek, araştırmasını zenginleştirmek için ya da benzeri amaçlarla başka kaynaklardan alıntı yapabilir</a:t>
            </a:r>
            <a:r>
              <a:rPr lang="tr-TR" sz="2400" dirty="0" smtClean="0"/>
              <a:t>.</a:t>
            </a:r>
          </a:p>
          <a:p>
            <a:pPr marL="0" indent="0" algn="just">
              <a:buNone/>
            </a:pPr>
            <a:r>
              <a:rPr lang="tr-TR" sz="2400" dirty="0"/>
              <a:t>Metin içerisinde, aktarma yapılan kaynakların gösterimi iki şekilde yapılabilir. Bunlar doğrudan aktarma ve dolaylı aktarmadır. </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121</a:t>
            </a:fld>
            <a:endParaRPr lang="tr-TR"/>
          </a:p>
        </p:txBody>
      </p:sp>
    </p:spTree>
    <p:extLst>
      <p:ext uri="{BB962C8B-B14F-4D97-AF65-F5344CB8AC3E}">
        <p14:creationId xmlns:p14="http://schemas.microsoft.com/office/powerpoint/2010/main" val="272782744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t>RAPOR YAZMA/ Metin Aktarımları ve Alıntılar </a:t>
            </a:r>
            <a:endParaRPr lang="tr-TR" sz="3600"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400" dirty="0" smtClean="0"/>
              <a:t> </a:t>
            </a:r>
            <a:r>
              <a:rPr lang="tr-TR" sz="2400" b="1" dirty="0"/>
              <a:t>Doğrudan Aktarma </a:t>
            </a:r>
          </a:p>
          <a:p>
            <a:pPr marL="0" indent="0" algn="just">
              <a:buNone/>
            </a:pPr>
            <a:r>
              <a:rPr lang="tr-TR" sz="2400" dirty="0"/>
              <a:t>İlgili kaynaktan alıntı yapılacak bilginin, içeriğini değiştirilmeksizin (aynen) olduğu gibi metinde gösterilmesidir. Bu tür kaynak aktarımlarında kullanılan cümleler, tırnak işareti (“ ”) arasına alınır, italik yazı tipiyle yazılır. </a:t>
            </a:r>
            <a:endParaRPr lang="tr-TR" sz="2400" dirty="0" smtClean="0"/>
          </a:p>
          <a:p>
            <a:pPr marL="0" indent="0" algn="just">
              <a:buNone/>
            </a:pPr>
            <a:r>
              <a:rPr lang="tr-TR" sz="2400" dirty="0"/>
              <a:t>Örnek: </a:t>
            </a:r>
          </a:p>
          <a:p>
            <a:pPr marL="0" indent="0" algn="just">
              <a:buNone/>
            </a:pPr>
            <a:r>
              <a:rPr lang="tr-TR" sz="2400" dirty="0"/>
              <a:t>…‚“İncelenen konuda başkalarının ne yazdıklarını, konuyu hangi yönleriyle incelediklerini, bulgularını, kısaca gerekli gördüğü bilgileri raporda belirtme işlemine aktarma; aktarılan bilgiye de alıntı adı verilir (Yüksel, 2009: 2)’’. Buna göre... </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122</a:t>
            </a:fld>
            <a:endParaRPr lang="tr-TR"/>
          </a:p>
        </p:txBody>
      </p:sp>
    </p:spTree>
    <p:extLst>
      <p:ext uri="{BB962C8B-B14F-4D97-AF65-F5344CB8AC3E}">
        <p14:creationId xmlns:p14="http://schemas.microsoft.com/office/powerpoint/2010/main" val="263422007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t>RAPOR YAZMA/ Metin Aktarımları ve Alıntılar </a:t>
            </a:r>
            <a:endParaRPr lang="tr-TR" sz="3600"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400" dirty="0" smtClean="0"/>
              <a:t> </a:t>
            </a:r>
            <a:r>
              <a:rPr lang="tr-TR" sz="2400" b="1" dirty="0" smtClean="0"/>
              <a:t>Dolaylı </a:t>
            </a:r>
            <a:r>
              <a:rPr lang="tr-TR" sz="2400" b="1" dirty="0"/>
              <a:t>Aktarım </a:t>
            </a:r>
          </a:p>
          <a:p>
            <a:pPr marL="0" indent="0" algn="just">
              <a:buNone/>
            </a:pPr>
            <a:r>
              <a:rPr lang="tr-TR" sz="2400" dirty="0"/>
              <a:t>Başka kaynaktaki cümlelerin olduğu gibi değil de sadece anlatmak istediği düşüncelerin aktarımıyla gerçekleştirilir. Araştırmayı yapan kişi, kaynak olarak kullandığı metnin cümlelerini olduğu gibi almayıp yalnızca düşüncelerini ifade etmekle yetinir. Aktarım yaparken kendi üslubunu kullanır. </a:t>
            </a:r>
            <a:endParaRPr lang="tr-TR" sz="2400" dirty="0" smtClean="0"/>
          </a:p>
          <a:p>
            <a:pPr marL="0" indent="0" algn="just">
              <a:buNone/>
            </a:pPr>
            <a:r>
              <a:rPr lang="tr-TR" sz="2400" dirty="0"/>
              <a:t>Bu tür aktarımlarda tırnak işareti (“ ”) kullanılmaz. Cümleler italik olarak yazılmaz. Fakat araştırmada düşüncelerin aktarıldığı bölüme yine dip not numarası konulur ve yararlanılan kaynak orada gösterilir. </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123</a:t>
            </a:fld>
            <a:endParaRPr lang="tr-TR"/>
          </a:p>
        </p:txBody>
      </p:sp>
    </p:spTree>
    <p:extLst>
      <p:ext uri="{BB962C8B-B14F-4D97-AF65-F5344CB8AC3E}">
        <p14:creationId xmlns:p14="http://schemas.microsoft.com/office/powerpoint/2010/main" val="64511899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t>RAPOR YAZMA/ Tablo Şekil ve Grafikler </a:t>
            </a:r>
            <a:endParaRPr lang="tr-TR" sz="3600" dirty="0"/>
          </a:p>
        </p:txBody>
      </p:sp>
      <p:sp>
        <p:nvSpPr>
          <p:cNvPr id="3" name="İçerik Yer Tutucusu 2"/>
          <p:cNvSpPr>
            <a:spLocks noGrp="1"/>
          </p:cNvSpPr>
          <p:nvPr>
            <p:ph idx="1"/>
          </p:nvPr>
        </p:nvSpPr>
        <p:spPr/>
        <p:txBody>
          <a:bodyPr>
            <a:normAutofit/>
          </a:bodyPr>
          <a:lstStyle/>
          <a:p>
            <a:pPr marL="0" indent="0">
              <a:buNone/>
            </a:pPr>
            <a:r>
              <a:rPr lang="tr-TR" sz="2400" dirty="0"/>
              <a:t>Bazı veri ve bilgilerin sözlü anlatımı, karmaşık ve zordur. Özellikle rakamlara dayalı verilerin sözlü anlatımla okuyucuya ulaştırılması büyük güçlüklere neden olabilir. Bu amaçla araştırmalarda karmaşık durumların okuyucuya daha kolay aktarılması amacıyla tablo, şekil ya da grafikler kullanılır.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124</a:t>
            </a:fld>
            <a:endParaRPr lang="tr-TR"/>
          </a:p>
        </p:txBody>
      </p:sp>
    </p:spTree>
    <p:extLst>
      <p:ext uri="{BB962C8B-B14F-4D97-AF65-F5344CB8AC3E}">
        <p14:creationId xmlns:p14="http://schemas.microsoft.com/office/powerpoint/2010/main" val="267239008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RAPOR YAZMA/ Tablo Şekil ve Grafikler </a:t>
            </a:r>
            <a:endParaRPr lang="tr-TR" sz="3600"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400" b="1" dirty="0" smtClean="0"/>
              <a:t> Tablo </a:t>
            </a:r>
            <a:endParaRPr lang="tr-TR" sz="2400" b="1" dirty="0"/>
          </a:p>
          <a:p>
            <a:pPr marL="0" indent="0" algn="just">
              <a:buNone/>
            </a:pPr>
            <a:r>
              <a:rPr lang="tr-TR" sz="2400" dirty="0"/>
              <a:t>Bilgileri sistemli ve sıralı olarak gösterebilmek amacıyla düzenlenen çizelgelerdir. Bir raporda tablo kullanılırsa tablo başlığı ve numarası mutlaka bulunmalıdır. </a:t>
            </a:r>
            <a:endParaRPr lang="tr-TR" sz="2400" dirty="0" smtClean="0"/>
          </a:p>
          <a:p>
            <a:pPr marL="0" indent="0" algn="just">
              <a:buNone/>
            </a:pPr>
            <a:endParaRPr lang="tr-TR" sz="2400" dirty="0"/>
          </a:p>
          <a:p>
            <a:pPr marL="0" indent="0" algn="just">
              <a:buNone/>
            </a:pPr>
            <a:endParaRPr lang="tr-TR" sz="2400" dirty="0" smtClean="0"/>
          </a:p>
          <a:p>
            <a:pPr marL="0" indent="0" algn="just">
              <a:buNone/>
            </a:pPr>
            <a:endParaRPr lang="tr-TR" sz="2400" dirty="0" smtClean="0"/>
          </a:p>
          <a:p>
            <a:pPr marL="0" indent="0" algn="just">
              <a:buNone/>
            </a:pPr>
            <a:endParaRPr lang="tr-TR" sz="2400" dirty="0" smtClean="0"/>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125</a:t>
            </a:fld>
            <a:endParaRPr lang="tr-TR"/>
          </a:p>
        </p:txBody>
      </p:sp>
      <p:pic>
        <p:nvPicPr>
          <p:cNvPr id="7" name="Picture 3"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496833"/>
            <a:ext cx="7488832" cy="2240940"/>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3779912" y="5737773"/>
            <a:ext cx="1412759" cy="369332"/>
          </a:xfrm>
          <a:prstGeom prst="rect">
            <a:avLst/>
          </a:prstGeom>
        </p:spPr>
        <p:txBody>
          <a:bodyPr wrap="none">
            <a:spAutoFit/>
          </a:bodyPr>
          <a:lstStyle/>
          <a:p>
            <a:r>
              <a:rPr lang="tr-TR" b="1" dirty="0"/>
              <a:t>Tablo örneği </a:t>
            </a:r>
            <a:endParaRPr lang="tr-TR" dirty="0"/>
          </a:p>
        </p:txBody>
      </p:sp>
    </p:spTree>
    <p:extLst>
      <p:ext uri="{BB962C8B-B14F-4D97-AF65-F5344CB8AC3E}">
        <p14:creationId xmlns:p14="http://schemas.microsoft.com/office/powerpoint/2010/main" val="275625328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RAPOR YAZMA/ Tablo Şekil ve Grafikler </a:t>
            </a:r>
            <a:endParaRPr lang="tr-TR" sz="3600"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400" dirty="0"/>
              <a:t> </a:t>
            </a:r>
            <a:r>
              <a:rPr lang="tr-TR" sz="2400" b="1" dirty="0" smtClean="0"/>
              <a:t>Şekiller </a:t>
            </a:r>
            <a:endParaRPr lang="tr-TR" sz="2400" b="1" dirty="0"/>
          </a:p>
          <a:p>
            <a:pPr marL="0" indent="0" algn="just">
              <a:buNone/>
            </a:pPr>
            <a:endParaRPr lang="tr-TR" sz="2400" b="1" dirty="0"/>
          </a:p>
          <a:p>
            <a:pPr marL="0" indent="0" algn="just">
              <a:buNone/>
            </a:pPr>
            <a:r>
              <a:rPr lang="tr-TR" sz="2400" b="1" dirty="0"/>
              <a:t> </a:t>
            </a:r>
            <a:r>
              <a:rPr lang="tr-TR" sz="2400" dirty="0" smtClean="0"/>
              <a:t>Araştırmayı </a:t>
            </a:r>
            <a:r>
              <a:rPr lang="tr-TR" sz="2400" dirty="0"/>
              <a:t>zenginleştirmek ve anlaşılmasını kolaylaştırmak amacıyla kullanılan figür, grafik ya da resimlerdir. </a:t>
            </a:r>
            <a:endParaRPr lang="tr-TR" sz="2400" dirty="0" smtClean="0"/>
          </a:p>
          <a:p>
            <a:pPr marL="0" indent="0" algn="just">
              <a:buNone/>
            </a:pPr>
            <a:r>
              <a:rPr lang="tr-TR" sz="2400" dirty="0"/>
              <a:t>Resim ve fotoğraflar, sayfa kenar boşluklarına taşmayacak şekilde, mümkünse sayfa yazı alanının sağ ve sol kenarlarına yaslanacak genişlikte sunulmalıdır. Resim ve fotoğraf kullanıldığında metin içinde bunlara atıfta bulunulmalıdır.</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126</a:t>
            </a:fld>
            <a:endParaRPr lang="tr-TR"/>
          </a:p>
        </p:txBody>
      </p:sp>
    </p:spTree>
    <p:extLst>
      <p:ext uri="{BB962C8B-B14F-4D97-AF65-F5344CB8AC3E}">
        <p14:creationId xmlns:p14="http://schemas.microsoft.com/office/powerpoint/2010/main" val="122117452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t>RAPOR YAZMA/ </a:t>
            </a:r>
            <a:r>
              <a:rPr lang="tr-TR" sz="3600" b="1" dirty="0" smtClean="0"/>
              <a:t>Yazım </a:t>
            </a:r>
            <a:r>
              <a:rPr lang="tr-TR" sz="3600" b="1" dirty="0"/>
              <a:t>Kuralları ve Noktalama İşaretleri</a:t>
            </a:r>
            <a:endParaRPr lang="tr-TR" sz="3600" dirty="0"/>
          </a:p>
        </p:txBody>
      </p:sp>
      <p:sp>
        <p:nvSpPr>
          <p:cNvPr id="3" name="İçerik Yer Tutucusu 2"/>
          <p:cNvSpPr>
            <a:spLocks noGrp="1"/>
          </p:cNvSpPr>
          <p:nvPr>
            <p:ph idx="1"/>
          </p:nvPr>
        </p:nvSpPr>
        <p:spPr/>
        <p:txBody>
          <a:bodyPr>
            <a:normAutofit/>
          </a:bodyPr>
          <a:lstStyle/>
          <a:p>
            <a:pPr marL="0" indent="0" algn="just">
              <a:buNone/>
            </a:pPr>
            <a:endParaRPr lang="tr-TR" sz="2400" dirty="0" smtClean="0"/>
          </a:p>
          <a:p>
            <a:pPr marL="0" indent="0" algn="just">
              <a:buNone/>
            </a:pPr>
            <a:endParaRPr lang="tr-TR" sz="2400" dirty="0"/>
          </a:p>
          <a:p>
            <a:pPr marL="0" indent="0" algn="just">
              <a:buNone/>
            </a:pPr>
            <a:endParaRPr lang="tr-TR" sz="2400" dirty="0" smtClean="0"/>
          </a:p>
          <a:p>
            <a:pPr marL="0" indent="0" algn="just">
              <a:buNone/>
            </a:pPr>
            <a:r>
              <a:rPr lang="tr-TR" sz="2400" dirty="0" smtClean="0"/>
              <a:t>Araştırmalarda </a:t>
            </a:r>
            <a:r>
              <a:rPr lang="tr-TR" sz="2400" dirty="0"/>
              <a:t>etkili bir metin, iyi bir anlatımın yanı sıra yazım kurallarına uyulmasını da gerektirir. Yazım ve noktalama bakımından </a:t>
            </a:r>
            <a:r>
              <a:rPr lang="tr-TR" sz="2400" b="1" dirty="0"/>
              <a:t>Türk Dil Kurumu</a:t>
            </a:r>
            <a:r>
              <a:rPr lang="tr-TR" sz="2400" dirty="0"/>
              <a:t>’nun </a:t>
            </a:r>
            <a:r>
              <a:rPr lang="tr-TR" sz="2400" b="1" dirty="0"/>
              <a:t>İmlâ Kılavuzu</a:t>
            </a:r>
            <a:r>
              <a:rPr lang="tr-TR" sz="2400" dirty="0"/>
              <a:t>’na ve </a:t>
            </a:r>
            <a:r>
              <a:rPr lang="tr-TR" sz="2400" b="1" dirty="0"/>
              <a:t>Türkçe </a:t>
            </a:r>
            <a:r>
              <a:rPr lang="tr-TR" sz="2400" b="1" dirty="0" err="1"/>
              <a:t>Sözlük</a:t>
            </a:r>
            <a:r>
              <a:rPr lang="tr-TR" sz="2400" dirty="0" err="1"/>
              <a:t>’üne</a:t>
            </a:r>
            <a:r>
              <a:rPr lang="tr-TR" sz="2400" dirty="0"/>
              <a:t> uyulacaktır.</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127</a:t>
            </a:fld>
            <a:endParaRPr lang="tr-TR"/>
          </a:p>
        </p:txBody>
      </p:sp>
    </p:spTree>
    <p:extLst>
      <p:ext uri="{BB962C8B-B14F-4D97-AF65-F5344CB8AC3E}">
        <p14:creationId xmlns:p14="http://schemas.microsoft.com/office/powerpoint/2010/main" val="267988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t>RAPOR YAZMA/ Yazım Kuralları ve Noktalama İşaretleri</a:t>
            </a:r>
            <a:endParaRPr lang="tr-TR" sz="3600" dirty="0"/>
          </a:p>
        </p:txBody>
      </p:sp>
      <p:sp>
        <p:nvSpPr>
          <p:cNvPr id="3" name="İçerik Yer Tutucusu 2"/>
          <p:cNvSpPr>
            <a:spLocks noGrp="1"/>
          </p:cNvSpPr>
          <p:nvPr>
            <p:ph sz="half" idx="1"/>
          </p:nvPr>
        </p:nvSpPr>
        <p:spPr/>
        <p:txBody>
          <a:bodyPr>
            <a:noAutofit/>
          </a:bodyPr>
          <a:lstStyle/>
          <a:p>
            <a:pPr algn="just">
              <a:buFont typeface="Wingdings" pitchFamily="2" charset="2"/>
              <a:buChar char="Ø"/>
            </a:pPr>
            <a:r>
              <a:rPr lang="tr-TR" sz="2400" dirty="0" smtClean="0"/>
              <a:t> </a:t>
            </a:r>
            <a:r>
              <a:rPr lang="tr-TR" b="1" dirty="0">
                <a:solidFill>
                  <a:srgbClr val="FF0000"/>
                </a:solidFill>
              </a:rPr>
              <a:t>Noktalama </a:t>
            </a:r>
            <a:r>
              <a:rPr lang="tr-TR" b="1" dirty="0" smtClean="0">
                <a:solidFill>
                  <a:srgbClr val="FF0000"/>
                </a:solidFill>
              </a:rPr>
              <a:t>İşaretleri</a:t>
            </a:r>
          </a:p>
          <a:p>
            <a:pPr marL="514350" indent="-514350" algn="just">
              <a:buFont typeface="+mj-lt"/>
              <a:buAutoNum type="arabicPeriod"/>
            </a:pPr>
            <a:r>
              <a:rPr lang="tr-TR" sz="2400" b="1" dirty="0" smtClean="0"/>
              <a:t> </a:t>
            </a:r>
            <a:r>
              <a:rPr lang="tr-TR" sz="2400" b="1" dirty="0"/>
              <a:t>Nokta </a:t>
            </a:r>
            <a:r>
              <a:rPr lang="tr-TR" sz="2400" b="1" dirty="0" smtClean="0"/>
              <a:t>(.)</a:t>
            </a:r>
          </a:p>
          <a:p>
            <a:pPr marL="514350" indent="-514350" algn="just">
              <a:buFont typeface="+mj-lt"/>
              <a:buAutoNum type="arabicPeriod"/>
            </a:pPr>
            <a:r>
              <a:rPr lang="tr-TR" sz="2400" b="1" dirty="0" smtClean="0"/>
              <a:t> </a:t>
            </a:r>
            <a:r>
              <a:rPr lang="tr-TR" sz="2400" b="1" dirty="0"/>
              <a:t>Virgül (,)</a:t>
            </a:r>
          </a:p>
          <a:p>
            <a:pPr marL="457200" indent="-457200" algn="just">
              <a:buAutoNum type="arabicPeriod" startAt="3"/>
            </a:pPr>
            <a:r>
              <a:rPr lang="tr-TR" sz="2400" b="1" dirty="0" smtClean="0"/>
              <a:t>Noktalı </a:t>
            </a:r>
            <a:r>
              <a:rPr lang="tr-TR" sz="2400" b="1" dirty="0"/>
              <a:t>virgül ( ; </a:t>
            </a:r>
            <a:r>
              <a:rPr lang="tr-TR" sz="2400" b="1" dirty="0" smtClean="0"/>
              <a:t>)</a:t>
            </a:r>
          </a:p>
          <a:p>
            <a:pPr marL="457200" indent="-457200" algn="just">
              <a:buFont typeface="Arial" pitchFamily="34" charset="0"/>
              <a:buAutoNum type="arabicPeriod" startAt="3"/>
            </a:pPr>
            <a:r>
              <a:rPr lang="tr-TR" sz="2400" b="1" dirty="0"/>
              <a:t>İki nokta ( : </a:t>
            </a:r>
            <a:r>
              <a:rPr lang="tr-TR" sz="2400" b="1" dirty="0" smtClean="0"/>
              <a:t>)</a:t>
            </a:r>
          </a:p>
          <a:p>
            <a:pPr marL="457200" indent="-457200" algn="just">
              <a:buFont typeface="Arial" pitchFamily="34" charset="0"/>
              <a:buAutoNum type="arabicPeriod" startAt="3"/>
            </a:pPr>
            <a:r>
              <a:rPr lang="tr-TR" sz="2400" b="1" dirty="0" smtClean="0"/>
              <a:t>Üç </a:t>
            </a:r>
            <a:r>
              <a:rPr lang="tr-TR" sz="2400" b="1" dirty="0"/>
              <a:t>nokta (...) </a:t>
            </a:r>
            <a:endParaRPr lang="tr-TR" sz="2400" b="1" dirty="0" smtClean="0"/>
          </a:p>
          <a:p>
            <a:pPr marL="457200" indent="-457200" algn="just">
              <a:buFont typeface="Arial" pitchFamily="34" charset="0"/>
              <a:buAutoNum type="arabicPeriod" startAt="3"/>
            </a:pPr>
            <a:r>
              <a:rPr lang="tr-TR" sz="2400" b="1" dirty="0"/>
              <a:t>Soru işareti </a:t>
            </a:r>
            <a:r>
              <a:rPr lang="tr-TR" sz="2400" b="1" dirty="0" smtClean="0"/>
              <a:t>(?)</a:t>
            </a:r>
          </a:p>
          <a:p>
            <a:pPr marL="457200" indent="-457200" algn="just">
              <a:buFont typeface="Arial" pitchFamily="34" charset="0"/>
              <a:buAutoNum type="arabicPeriod" startAt="3"/>
            </a:pPr>
            <a:r>
              <a:rPr lang="tr-TR" sz="2400" b="1" dirty="0"/>
              <a:t>Ünlem işareti (!)</a:t>
            </a:r>
          </a:p>
          <a:p>
            <a:pPr marL="457200" indent="-457200" algn="just">
              <a:buFont typeface="Arial" pitchFamily="34" charset="0"/>
              <a:buAutoNum type="arabicPeriod" startAt="3"/>
            </a:pPr>
            <a:r>
              <a:rPr lang="tr-TR" sz="2400" b="1" dirty="0"/>
              <a:t>Çizgi (-)</a:t>
            </a:r>
          </a:p>
          <a:p>
            <a:pPr marL="457200" indent="-457200" algn="just">
              <a:buFont typeface="Arial" pitchFamily="34" charset="0"/>
              <a:buAutoNum type="arabicPeriod" startAt="3"/>
            </a:pPr>
            <a:r>
              <a:rPr lang="tr-TR" sz="2400" b="1" dirty="0"/>
              <a:t>Birleştirme Çizgisi (-) </a:t>
            </a:r>
          </a:p>
          <a:p>
            <a:pPr marL="457200" indent="-457200" algn="just">
              <a:buFont typeface="Arial" pitchFamily="34" charset="0"/>
              <a:buAutoNum type="arabicPeriod" startAt="3"/>
            </a:pPr>
            <a:endParaRPr lang="tr-TR" sz="2400" b="1" dirty="0"/>
          </a:p>
          <a:p>
            <a:pPr marL="457200" indent="-457200" algn="just">
              <a:buFont typeface="Arial" pitchFamily="34" charset="0"/>
              <a:buAutoNum type="arabicPeriod" startAt="3"/>
            </a:pPr>
            <a:endParaRPr lang="tr-TR" sz="2400" b="1" dirty="0"/>
          </a:p>
          <a:p>
            <a:pPr marL="457200" indent="-457200" algn="just">
              <a:buFont typeface="Arial" pitchFamily="34" charset="0"/>
              <a:buAutoNum type="arabicPeriod" startAt="3"/>
            </a:pPr>
            <a:endParaRPr lang="tr-TR" sz="2400" b="1" dirty="0"/>
          </a:p>
          <a:p>
            <a:pPr marL="457200" indent="-457200" algn="just">
              <a:buAutoNum type="arabicPeriod" startAt="3"/>
            </a:pPr>
            <a:endParaRPr lang="tr-TR" sz="2400" b="1" dirty="0"/>
          </a:p>
          <a:p>
            <a:pPr marL="0" indent="0" algn="just">
              <a:buNone/>
            </a:pPr>
            <a:r>
              <a:rPr lang="tr-TR" sz="2400" dirty="0" smtClean="0"/>
              <a:t> </a:t>
            </a:r>
            <a:endParaRPr lang="tr-TR" sz="2400" dirty="0"/>
          </a:p>
          <a:p>
            <a:pPr algn="just"/>
            <a:endParaRPr lang="tr-TR" sz="2400" dirty="0"/>
          </a:p>
        </p:txBody>
      </p:sp>
      <p:sp>
        <p:nvSpPr>
          <p:cNvPr id="7" name="İçerik Yer Tutucusu 6"/>
          <p:cNvSpPr>
            <a:spLocks noGrp="1"/>
          </p:cNvSpPr>
          <p:nvPr>
            <p:ph sz="half" idx="2"/>
          </p:nvPr>
        </p:nvSpPr>
        <p:spPr/>
        <p:txBody>
          <a:bodyPr/>
          <a:lstStyle/>
          <a:p>
            <a:pPr marL="0" indent="0">
              <a:buNone/>
            </a:pPr>
            <a:r>
              <a:rPr lang="tr-TR" b="1" dirty="0" smtClean="0"/>
              <a:t>10. Tırnak </a:t>
            </a:r>
            <a:r>
              <a:rPr lang="tr-TR" b="1" dirty="0"/>
              <a:t>işareti (" </a:t>
            </a:r>
            <a:r>
              <a:rPr lang="tr-TR" b="1" dirty="0" smtClean="0"/>
              <a:t>")</a:t>
            </a:r>
          </a:p>
          <a:p>
            <a:pPr marL="0" indent="0">
              <a:buNone/>
            </a:pPr>
            <a:r>
              <a:rPr lang="tr-TR" b="1" dirty="0" smtClean="0"/>
              <a:t>11. </a:t>
            </a:r>
            <a:r>
              <a:rPr lang="tr-TR" b="1" dirty="0"/>
              <a:t>Parantez ( </a:t>
            </a:r>
            <a:r>
              <a:rPr lang="tr-TR" b="1" dirty="0" smtClean="0"/>
              <a:t>)</a:t>
            </a:r>
          </a:p>
          <a:p>
            <a:pPr marL="0" indent="0">
              <a:buNone/>
            </a:pPr>
            <a:r>
              <a:rPr lang="tr-TR" b="1" dirty="0" smtClean="0"/>
              <a:t>12. </a:t>
            </a:r>
            <a:r>
              <a:rPr lang="tr-TR" b="1" dirty="0"/>
              <a:t>Kesme işareti (')</a:t>
            </a:r>
            <a:endParaRPr lang="tr-TR" dirty="0"/>
          </a:p>
          <a:p>
            <a:pPr marL="0" indent="0">
              <a:buNone/>
            </a:pPr>
            <a:r>
              <a:rPr lang="tr-TR" b="1" dirty="0" smtClean="0"/>
              <a:t> </a:t>
            </a:r>
            <a:endParaRPr lang="tr-TR" b="1" dirty="0"/>
          </a:p>
          <a:p>
            <a:endParaRPr lang="tr-TR"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128</a:t>
            </a:fld>
            <a:endParaRPr lang="tr-TR"/>
          </a:p>
        </p:txBody>
      </p:sp>
    </p:spTree>
    <p:extLst>
      <p:ext uri="{BB962C8B-B14F-4D97-AF65-F5344CB8AC3E}">
        <p14:creationId xmlns:p14="http://schemas.microsoft.com/office/powerpoint/2010/main" val="373084065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RAPOR YAZMA/ Raporun Düzenlenmesi </a:t>
            </a:r>
            <a:endParaRPr lang="tr-TR" sz="3600" dirty="0"/>
          </a:p>
        </p:txBody>
      </p:sp>
      <p:sp>
        <p:nvSpPr>
          <p:cNvPr id="3" name="İçerik Yer Tutucusu 2"/>
          <p:cNvSpPr>
            <a:spLocks noGrp="1"/>
          </p:cNvSpPr>
          <p:nvPr>
            <p:ph idx="1"/>
          </p:nvPr>
        </p:nvSpPr>
        <p:spPr/>
        <p:txBody>
          <a:bodyPr>
            <a:normAutofit fontScale="85000" lnSpcReduction="20000"/>
          </a:bodyPr>
          <a:lstStyle/>
          <a:p>
            <a:pPr algn="just"/>
            <a:r>
              <a:rPr lang="tr-TR" dirty="0" smtClean="0"/>
              <a:t>Kâğıt </a:t>
            </a:r>
            <a:r>
              <a:rPr lang="tr-TR" dirty="0"/>
              <a:t>Ölçüsü: A4 </a:t>
            </a:r>
          </a:p>
          <a:p>
            <a:pPr algn="just"/>
            <a:r>
              <a:rPr lang="tr-TR" dirty="0" smtClean="0"/>
              <a:t>Yerleştirme </a:t>
            </a:r>
            <a:r>
              <a:rPr lang="tr-TR" dirty="0"/>
              <a:t>Biçimi: Dikey </a:t>
            </a:r>
          </a:p>
          <a:p>
            <a:pPr algn="just"/>
            <a:r>
              <a:rPr lang="tr-TR" dirty="0" smtClean="0"/>
              <a:t>Kenar </a:t>
            </a:r>
            <a:r>
              <a:rPr lang="tr-TR" dirty="0"/>
              <a:t>Boşluklar: Üst, alt ve sağ 2,5cm, sol boşluk 3,5 cm olarak ayarlayabilirsiniz </a:t>
            </a:r>
          </a:p>
          <a:p>
            <a:pPr algn="just"/>
            <a:r>
              <a:rPr lang="tr-TR" dirty="0" smtClean="0"/>
              <a:t>Yazı </a:t>
            </a:r>
            <a:r>
              <a:rPr lang="tr-TR" dirty="0"/>
              <a:t>Tipi: Times New Roman, ödevler için kullanılabilecek okunması kolay bir yazı tipidir. </a:t>
            </a:r>
          </a:p>
          <a:p>
            <a:pPr algn="just"/>
            <a:r>
              <a:rPr lang="tr-TR" dirty="0" smtClean="0"/>
              <a:t>Hizalama</a:t>
            </a:r>
            <a:r>
              <a:rPr lang="tr-TR" dirty="0"/>
              <a:t>: Genel kural olarak “iki yana yasla” olarak yazılmalıdır. </a:t>
            </a:r>
          </a:p>
          <a:p>
            <a:pPr algn="just"/>
            <a:r>
              <a:rPr lang="tr-TR" dirty="0" smtClean="0"/>
              <a:t>Satır </a:t>
            </a:r>
            <a:r>
              <a:rPr lang="tr-TR" dirty="0"/>
              <a:t>Aralığı: Metinde bir buçuk ya da iki satır aralığı kullanılabilir. Paragraflar arasında bir satır aralığı boşluk bırakılmalıdır. </a:t>
            </a:r>
          </a:p>
          <a:p>
            <a:pPr marL="0" indent="0" algn="just">
              <a:buNone/>
            </a:pPr>
            <a:endParaRPr lang="tr-TR"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129</a:t>
            </a:fld>
            <a:endParaRPr lang="tr-TR"/>
          </a:p>
        </p:txBody>
      </p:sp>
    </p:spTree>
    <p:extLst>
      <p:ext uri="{BB962C8B-B14F-4D97-AF65-F5344CB8AC3E}">
        <p14:creationId xmlns:p14="http://schemas.microsoft.com/office/powerpoint/2010/main" val="3850427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ÖĞRENMEYİ ÖĞRENME / Kendini Tanıma ve Öğrenme Kapasitesini Geliştirme </a:t>
            </a:r>
            <a:endParaRPr lang="tr-TR" sz="3600"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400" dirty="0" smtClean="0"/>
              <a:t>Yeni </a:t>
            </a:r>
            <a:r>
              <a:rPr lang="tr-TR" sz="2400" dirty="0"/>
              <a:t>öğrenilenlerin daha önce öğrenilenlerle bağlantısı kurulursa öğrenme kalıcı olur. </a:t>
            </a:r>
          </a:p>
          <a:p>
            <a:pPr algn="just">
              <a:buFont typeface="Wingdings" pitchFamily="2" charset="2"/>
              <a:buChar char="Ø"/>
            </a:pPr>
            <a:r>
              <a:rPr lang="tr-TR" sz="2400" dirty="0" smtClean="0"/>
              <a:t>Yapılacak </a:t>
            </a:r>
            <a:r>
              <a:rPr lang="tr-TR" sz="2400" dirty="0"/>
              <a:t>olan öğrenme etkinliği için gerekli ön koşul davranışlar kazanılmış olmalı ve öğrenci bunları hatırlayarak kullanabilmelidir. </a:t>
            </a:r>
            <a:r>
              <a:rPr lang="tr-TR" sz="2400" dirty="0" smtClean="0"/>
              <a:t>Öğretilecek </a:t>
            </a:r>
            <a:r>
              <a:rPr lang="tr-TR" sz="2400" dirty="0"/>
              <a:t>konu ile ilgili ön bilgiler ne kadar kuvvetli olursa yeni konunun öğrenilmesi de o kadar kolay ve istenilen düzeyde olur. </a:t>
            </a:r>
          </a:p>
          <a:p>
            <a:pPr algn="just">
              <a:buFont typeface="Wingdings" pitchFamily="2" charset="2"/>
              <a:buChar char="Ø"/>
            </a:pPr>
            <a:r>
              <a:rPr lang="tr-TR" sz="2400" dirty="0" smtClean="0"/>
              <a:t>Yeni </a:t>
            </a:r>
            <a:r>
              <a:rPr lang="tr-TR" sz="2400" dirty="0"/>
              <a:t>öğrenilen beceriler için tekrar ve uygulama olanağı verilmelidir. </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13</a:t>
            </a:fld>
            <a:endParaRPr lang="tr-TR"/>
          </a:p>
        </p:txBody>
      </p:sp>
    </p:spTree>
    <p:extLst>
      <p:ext uri="{BB962C8B-B14F-4D97-AF65-F5344CB8AC3E}">
        <p14:creationId xmlns:p14="http://schemas.microsoft.com/office/powerpoint/2010/main" val="361872386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RAPOR YAZMA/ Raporun Düzenlenmesi </a:t>
            </a:r>
            <a:endParaRPr lang="tr-TR" sz="3600" dirty="0"/>
          </a:p>
        </p:txBody>
      </p:sp>
      <p:sp>
        <p:nvSpPr>
          <p:cNvPr id="3" name="İçerik Yer Tutucusu 2"/>
          <p:cNvSpPr>
            <a:spLocks noGrp="1"/>
          </p:cNvSpPr>
          <p:nvPr>
            <p:ph idx="1"/>
          </p:nvPr>
        </p:nvSpPr>
        <p:spPr/>
        <p:txBody>
          <a:bodyPr>
            <a:normAutofit/>
          </a:bodyPr>
          <a:lstStyle/>
          <a:p>
            <a:pPr algn="just"/>
            <a:r>
              <a:rPr lang="tr-TR" b="1" dirty="0" smtClean="0"/>
              <a:t>Karakter </a:t>
            </a:r>
            <a:r>
              <a:rPr lang="tr-TR" b="1" dirty="0"/>
              <a:t>Büyüklüğü:</a:t>
            </a:r>
            <a:r>
              <a:rPr lang="tr-TR" dirty="0"/>
              <a:t> Kapak başlığı 14, metin bölümü ve dipnotlar 12 punto büyüklüğünde yazılmalıdır. </a:t>
            </a:r>
          </a:p>
          <a:p>
            <a:pPr algn="just"/>
            <a:r>
              <a:rPr lang="tr-TR" b="1" dirty="0" smtClean="0"/>
              <a:t>Sayfa </a:t>
            </a:r>
            <a:r>
              <a:rPr lang="tr-TR" b="1" dirty="0"/>
              <a:t>Numaraları</a:t>
            </a:r>
            <a:r>
              <a:rPr lang="tr-TR" dirty="0"/>
              <a:t>: Tüm sayfalara numara verilmelidir. Ancak başlık sayfasındaki numara gizli olmalıdır. Sayfa sayısına göre metin bölümünden önceki sayfalar için küçük Roma rakamı kullanılabilir. </a:t>
            </a:r>
          </a:p>
          <a:p>
            <a:pPr marL="0" indent="0" algn="just">
              <a:buNone/>
            </a:pPr>
            <a:endParaRPr lang="tr-TR"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130</a:t>
            </a:fld>
            <a:endParaRPr lang="tr-TR"/>
          </a:p>
        </p:txBody>
      </p:sp>
    </p:spTree>
    <p:extLst>
      <p:ext uri="{BB962C8B-B14F-4D97-AF65-F5344CB8AC3E}">
        <p14:creationId xmlns:p14="http://schemas.microsoft.com/office/powerpoint/2010/main" val="402253116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RAPOR YAZMA/ Raporun Düzenlenmesi </a:t>
            </a:r>
            <a:endParaRPr lang="tr-TR" sz="3600" dirty="0"/>
          </a:p>
        </p:txBody>
      </p:sp>
      <p:sp>
        <p:nvSpPr>
          <p:cNvPr id="3" name="İçerik Yer Tutucusu 2"/>
          <p:cNvSpPr>
            <a:spLocks noGrp="1"/>
          </p:cNvSpPr>
          <p:nvPr>
            <p:ph idx="1"/>
          </p:nvPr>
        </p:nvSpPr>
        <p:spPr/>
        <p:txBody>
          <a:bodyPr/>
          <a:lstStyle/>
          <a:p>
            <a:pPr marL="0" indent="0" algn="just">
              <a:buNone/>
            </a:pPr>
            <a:r>
              <a:rPr lang="tr-TR" b="1" dirty="0" smtClean="0"/>
              <a:t>Bölüm </a:t>
            </a:r>
            <a:r>
              <a:rPr lang="tr-TR" b="1" dirty="0"/>
              <a:t>ve Kısım Başlıkları</a:t>
            </a:r>
            <a:r>
              <a:rPr lang="tr-TR" dirty="0"/>
              <a:t>: Raporun uzunluğu yirmi beş sayfadan az ise başlıklara numara verilmesine gerek yoktur. Daha uzun raporlarda ise “Rakam Harf Sistemi” seçilebilir. Raporun karışık bir hal almasını önlemek için üç ve daha yüksek derece başlıklara mümkün olduğunca inilmez. </a:t>
            </a:r>
          </a:p>
          <a:p>
            <a:pPr marL="0" indent="0" algn="just">
              <a:buNone/>
            </a:pPr>
            <a:endParaRPr lang="tr-TR"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131</a:t>
            </a:fld>
            <a:endParaRPr lang="tr-TR"/>
          </a:p>
        </p:txBody>
      </p:sp>
    </p:spTree>
    <p:extLst>
      <p:ext uri="{BB962C8B-B14F-4D97-AF65-F5344CB8AC3E}">
        <p14:creationId xmlns:p14="http://schemas.microsoft.com/office/powerpoint/2010/main" val="173227727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RAPOR YAZMA/ Raporun Düzenlenmesi </a:t>
            </a:r>
            <a:endParaRPr lang="tr-TR" sz="3600" dirty="0"/>
          </a:p>
        </p:txBody>
      </p:sp>
      <p:sp>
        <p:nvSpPr>
          <p:cNvPr id="3" name="İçerik Yer Tutucusu 2"/>
          <p:cNvSpPr>
            <a:spLocks noGrp="1"/>
          </p:cNvSpPr>
          <p:nvPr>
            <p:ph idx="1"/>
          </p:nvPr>
        </p:nvSpPr>
        <p:spPr/>
        <p:txBody>
          <a:bodyPr>
            <a:normAutofit lnSpcReduction="10000"/>
          </a:bodyPr>
          <a:lstStyle/>
          <a:p>
            <a:r>
              <a:rPr lang="tr-TR" b="1" dirty="0"/>
              <a:t>Örnek:</a:t>
            </a:r>
            <a:r>
              <a:rPr lang="tr-TR" dirty="0"/>
              <a:t> </a:t>
            </a:r>
          </a:p>
          <a:p>
            <a:r>
              <a:rPr lang="tr-TR" dirty="0"/>
              <a:t>BÖLÜM BAŞLIĞI </a:t>
            </a:r>
          </a:p>
          <a:p>
            <a:r>
              <a:rPr lang="tr-TR" dirty="0"/>
              <a:t>KISIM BAŞLIĞI </a:t>
            </a:r>
          </a:p>
          <a:p>
            <a:r>
              <a:rPr lang="tr-TR" dirty="0"/>
              <a:t>1 Birinci Dereceden Başlık </a:t>
            </a:r>
          </a:p>
          <a:p>
            <a:r>
              <a:rPr lang="tr-TR" dirty="0"/>
              <a:t>1.1 İkinci Dereceden Başlık </a:t>
            </a:r>
          </a:p>
          <a:p>
            <a:r>
              <a:rPr lang="tr-TR" dirty="0"/>
              <a:t>1.1.1 Üçüncü Derece </a:t>
            </a:r>
          </a:p>
          <a:p>
            <a:r>
              <a:rPr lang="tr-TR" dirty="0"/>
              <a:t>1.1.1.1 Dördüncü Derece </a:t>
            </a:r>
          </a:p>
          <a:p>
            <a:r>
              <a:rPr lang="tr-TR" dirty="0"/>
              <a:t>1.1.1.1.1 Beşinci derece. Paragraf başlığı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132</a:t>
            </a:fld>
            <a:endParaRPr lang="tr-TR"/>
          </a:p>
        </p:txBody>
      </p:sp>
    </p:spTree>
    <p:extLst>
      <p:ext uri="{BB962C8B-B14F-4D97-AF65-F5344CB8AC3E}">
        <p14:creationId xmlns:p14="http://schemas.microsoft.com/office/powerpoint/2010/main" val="27558167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RAPOR YAZMA/ </a:t>
            </a:r>
            <a:r>
              <a:rPr lang="tr-TR" sz="3600" b="1" dirty="0" smtClean="0"/>
              <a:t>Raporun </a:t>
            </a:r>
            <a:r>
              <a:rPr lang="tr-TR" sz="3600" b="1" dirty="0"/>
              <a:t>Sunulması </a:t>
            </a:r>
            <a:endParaRPr lang="tr-TR" sz="3600" dirty="0"/>
          </a:p>
        </p:txBody>
      </p:sp>
      <p:sp>
        <p:nvSpPr>
          <p:cNvPr id="3" name="İçerik Yer Tutucusu 2"/>
          <p:cNvSpPr>
            <a:spLocks noGrp="1"/>
          </p:cNvSpPr>
          <p:nvPr>
            <p:ph idx="1"/>
          </p:nvPr>
        </p:nvSpPr>
        <p:spPr/>
        <p:txBody>
          <a:bodyPr/>
          <a:lstStyle/>
          <a:p>
            <a:pPr marL="0" indent="0" algn="just">
              <a:buNone/>
            </a:pPr>
            <a:endParaRPr lang="tr-TR" dirty="0" smtClean="0"/>
          </a:p>
          <a:p>
            <a:pPr marL="0" indent="0" algn="just">
              <a:buNone/>
            </a:pPr>
            <a:r>
              <a:rPr lang="tr-TR" dirty="0" smtClean="0"/>
              <a:t>Bu </a:t>
            </a:r>
            <a:r>
              <a:rPr lang="tr-TR" dirty="0"/>
              <a:t>kademede yapılacak iş, araştırmayı başkalarına duyurmaktır. Sadece sonuçlarını değil araştırmanın tümünü; amaç, yöntem ve bulgular konusunda ilgili çevreleri bilgilendirmekten kaçınmamalıdır.</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133</a:t>
            </a:fld>
            <a:endParaRPr lang="tr-TR"/>
          </a:p>
        </p:txBody>
      </p:sp>
    </p:spTree>
    <p:extLst>
      <p:ext uri="{BB962C8B-B14F-4D97-AF65-F5344CB8AC3E}">
        <p14:creationId xmlns:p14="http://schemas.microsoft.com/office/powerpoint/2010/main" val="2638364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ÖĞRENMEYİ ÖĞRENME / Öğrenme </a:t>
            </a:r>
            <a:r>
              <a:rPr lang="tr-TR" sz="3600" b="1" dirty="0"/>
              <a:t>Adımları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a:t>Öğrenme birikimli bir süreçtir. Başka bir deyişle öğrenme, daha önceki bilgi ve beceriler üzerine inşa edilir. Öğrenme, bir öncekine dayalı, bir sonrakine hazırlayıcıdır. </a:t>
            </a:r>
          </a:p>
          <a:p>
            <a:pPr marL="0" indent="0" algn="just">
              <a:buNone/>
            </a:pPr>
            <a:r>
              <a:rPr lang="tr-TR" sz="2400" dirty="0"/>
              <a:t>Geleneksel öğrenmenin dört aşaması vardır. Bunlara aynı zamanda “farkındalık evreleri” de denir.</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14</a:t>
            </a:fld>
            <a:endParaRPr lang="tr-TR"/>
          </a:p>
        </p:txBody>
      </p:sp>
    </p:spTree>
    <p:extLst>
      <p:ext uri="{BB962C8B-B14F-4D97-AF65-F5344CB8AC3E}">
        <p14:creationId xmlns:p14="http://schemas.microsoft.com/office/powerpoint/2010/main" val="1611140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ÖĞRENMEYİ ÖĞRENME / Öğrenme Adımları </a:t>
            </a:r>
            <a:endParaRPr lang="tr-TR" sz="3600" dirty="0"/>
          </a:p>
        </p:txBody>
      </p:sp>
      <p:sp>
        <p:nvSpPr>
          <p:cNvPr id="3" name="İçerik Yer Tutucusu 2"/>
          <p:cNvSpPr>
            <a:spLocks noGrp="1"/>
          </p:cNvSpPr>
          <p:nvPr>
            <p:ph idx="1"/>
          </p:nvPr>
        </p:nvSpPr>
        <p:spPr/>
        <p:txBody>
          <a:bodyPr>
            <a:normAutofit/>
          </a:bodyPr>
          <a:lstStyle/>
          <a:p>
            <a:pPr algn="just"/>
            <a:r>
              <a:rPr lang="tr-TR" sz="2400" dirty="0" smtClean="0"/>
              <a:t>Geleneksel </a:t>
            </a:r>
            <a:r>
              <a:rPr lang="tr-TR" sz="2400" dirty="0"/>
              <a:t>öğrenmenin aşamaları şunlardır: </a:t>
            </a:r>
          </a:p>
          <a:p>
            <a:pPr algn="just"/>
            <a:r>
              <a:rPr lang="tr-TR" sz="2400" dirty="0" smtClean="0"/>
              <a:t> </a:t>
            </a:r>
            <a:r>
              <a:rPr lang="tr-TR" sz="2400" b="1" dirty="0"/>
              <a:t>Bilinçdışı Yetersizlik: </a:t>
            </a:r>
            <a:r>
              <a:rPr lang="tr-TR" sz="2400" dirty="0"/>
              <a:t>Bilmezsiniz ve bilmediğiniz şeyin ne olduğunu da bilmezsiniz (Uçak kullanmayı bilmeyen bir insan). </a:t>
            </a:r>
            <a:endParaRPr lang="tr-TR" sz="2400" dirty="0" smtClean="0"/>
          </a:p>
          <a:p>
            <a:pPr marL="0" indent="0" algn="just">
              <a:buNone/>
            </a:pPr>
            <a:endParaRPr lang="tr-TR" sz="2400" dirty="0"/>
          </a:p>
          <a:p>
            <a:pPr algn="just"/>
            <a:r>
              <a:rPr lang="tr-TR" sz="2400" dirty="0" smtClean="0"/>
              <a:t> </a:t>
            </a:r>
            <a:r>
              <a:rPr lang="tr-TR" sz="2400" b="1" dirty="0"/>
              <a:t>Bilinçli Yetersizlik: </a:t>
            </a:r>
            <a:r>
              <a:rPr lang="tr-TR" sz="2400" dirty="0"/>
              <a:t>Neyi bilmediğinizi bilirsiniz, becerilerinizi kullanabilirsiniz ama çok başarılı olmayabilirsiniz. </a:t>
            </a:r>
          </a:p>
          <a:p>
            <a:pPr algn="just"/>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15</a:t>
            </a:fld>
            <a:endParaRPr lang="tr-TR"/>
          </a:p>
        </p:txBody>
      </p:sp>
    </p:spTree>
    <p:extLst>
      <p:ext uri="{BB962C8B-B14F-4D97-AF65-F5344CB8AC3E}">
        <p14:creationId xmlns:p14="http://schemas.microsoft.com/office/powerpoint/2010/main" val="1634339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ÖĞRENMEYİ ÖĞRENME / Öğrenme Adımları </a:t>
            </a:r>
            <a:endParaRPr lang="tr-TR" sz="36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16</a:t>
            </a:fld>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799288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565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ÖĞRENMEYİ ÖĞRENME / Nasıl </a:t>
            </a:r>
            <a:r>
              <a:rPr lang="tr-TR" sz="3600" b="1" dirty="0"/>
              <a:t>Öğreniyoruz? </a:t>
            </a:r>
            <a:endParaRPr lang="tr-TR" sz="3600" dirty="0"/>
          </a:p>
        </p:txBody>
      </p:sp>
      <p:sp>
        <p:nvSpPr>
          <p:cNvPr id="3" name="İçerik Yer Tutucusu 2"/>
          <p:cNvSpPr>
            <a:spLocks noGrp="1"/>
          </p:cNvSpPr>
          <p:nvPr>
            <p:ph idx="1"/>
          </p:nvPr>
        </p:nvSpPr>
        <p:spPr/>
        <p:txBody>
          <a:bodyPr>
            <a:normAutofit/>
          </a:bodyPr>
          <a:lstStyle/>
          <a:p>
            <a:pPr marL="0" indent="0" algn="just">
              <a:buNone/>
            </a:pPr>
            <a:endParaRPr lang="tr-TR" sz="2400" b="1" dirty="0"/>
          </a:p>
          <a:p>
            <a:pPr marL="0" indent="0" algn="just">
              <a:buNone/>
            </a:pPr>
            <a:r>
              <a:rPr lang="tr-TR" sz="2400" b="1" dirty="0" smtClean="0"/>
              <a:t>Öğrenme</a:t>
            </a:r>
            <a:r>
              <a:rPr lang="tr-TR" sz="2400" dirty="0"/>
              <a:t>, bilgiyi algılama, kaydetme, hatırlama ve kullanma sürecidir. Öğrenme süreci kişinin aktif olduğu bir süreçtir. Öğrenme, bireyin çabası sonucu gerçekleşir.</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17</a:t>
            </a:fld>
            <a:endParaRPr lang="tr-TR"/>
          </a:p>
        </p:txBody>
      </p:sp>
    </p:spTree>
    <p:extLst>
      <p:ext uri="{BB962C8B-B14F-4D97-AF65-F5344CB8AC3E}">
        <p14:creationId xmlns:p14="http://schemas.microsoft.com/office/powerpoint/2010/main" val="1267146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ÖĞRENMEYİ ÖĞRENME / Nasıl Öğreniyoruz? </a:t>
            </a:r>
            <a:endParaRPr lang="tr-TR" sz="36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18</a:t>
            </a:fld>
            <a:endParaRPr lang="tr-TR"/>
          </a:p>
        </p:txBody>
      </p:sp>
      <p:pic>
        <p:nvPicPr>
          <p:cNvPr id="3075" name="Picture 3"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7416824" cy="453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484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ÖĞRENMEYİ ÖĞRENME / Öğrenme Ortamları </a:t>
            </a:r>
            <a:endParaRPr lang="tr-TR" sz="3600" dirty="0"/>
          </a:p>
        </p:txBody>
      </p:sp>
      <p:sp>
        <p:nvSpPr>
          <p:cNvPr id="3" name="İçerik Yer Tutucusu 2"/>
          <p:cNvSpPr>
            <a:spLocks noGrp="1"/>
          </p:cNvSpPr>
          <p:nvPr>
            <p:ph idx="1"/>
          </p:nvPr>
        </p:nvSpPr>
        <p:spPr/>
        <p:txBody>
          <a:bodyPr>
            <a:normAutofit/>
          </a:bodyPr>
          <a:lstStyle/>
          <a:p>
            <a:pPr algn="just"/>
            <a:r>
              <a:rPr lang="tr-TR" sz="2400" b="1" dirty="0"/>
              <a:t>Öğrenme ortamı; </a:t>
            </a:r>
          </a:p>
          <a:p>
            <a:pPr algn="just">
              <a:buFont typeface="Wingdings" pitchFamily="2" charset="2"/>
              <a:buChar char="Ø"/>
            </a:pPr>
            <a:r>
              <a:rPr lang="tr-TR" sz="2400" dirty="0" smtClean="0"/>
              <a:t>Ailemiz</a:t>
            </a:r>
            <a:r>
              <a:rPr lang="tr-TR" sz="2400" dirty="0"/>
              <a:t>, </a:t>
            </a:r>
            <a:endParaRPr lang="tr-TR" sz="2400" dirty="0" smtClean="0"/>
          </a:p>
          <a:p>
            <a:pPr algn="just">
              <a:buFont typeface="Wingdings" pitchFamily="2" charset="2"/>
              <a:buChar char="Ø"/>
            </a:pPr>
            <a:r>
              <a:rPr lang="tr-TR" sz="2400" dirty="0" smtClean="0"/>
              <a:t>Okul</a:t>
            </a:r>
            <a:r>
              <a:rPr lang="tr-TR" sz="2400" dirty="0"/>
              <a:t>, </a:t>
            </a:r>
            <a:endParaRPr lang="tr-TR" sz="2400" dirty="0" smtClean="0"/>
          </a:p>
          <a:p>
            <a:pPr algn="just">
              <a:buFont typeface="Wingdings" pitchFamily="2" charset="2"/>
              <a:buChar char="Ø"/>
            </a:pPr>
            <a:r>
              <a:rPr lang="tr-TR" sz="2400" dirty="0" smtClean="0"/>
              <a:t>Katıldığımız </a:t>
            </a:r>
            <a:r>
              <a:rPr lang="tr-TR" sz="2400" dirty="0"/>
              <a:t>eğitim programları, </a:t>
            </a:r>
          </a:p>
          <a:p>
            <a:pPr algn="just">
              <a:buFont typeface="Wingdings" pitchFamily="2" charset="2"/>
              <a:buChar char="Ø"/>
            </a:pPr>
            <a:r>
              <a:rPr lang="tr-TR" sz="2400" dirty="0" smtClean="0"/>
              <a:t>İş/uygulama </a:t>
            </a:r>
            <a:r>
              <a:rPr lang="tr-TR" sz="2400" dirty="0"/>
              <a:t>başında elde edilen deneyim, </a:t>
            </a:r>
          </a:p>
          <a:p>
            <a:pPr algn="just">
              <a:buFont typeface="Wingdings" pitchFamily="2" charset="2"/>
              <a:buChar char="Ø"/>
            </a:pPr>
            <a:r>
              <a:rPr lang="tr-TR" sz="2400" dirty="0" smtClean="0"/>
              <a:t>Genel </a:t>
            </a:r>
            <a:r>
              <a:rPr lang="tr-TR" sz="2400" dirty="0"/>
              <a:t>olarak yaşam, </a:t>
            </a:r>
          </a:p>
          <a:p>
            <a:pPr algn="just">
              <a:buFont typeface="Wingdings" pitchFamily="2" charset="2"/>
              <a:buChar char="Ø"/>
            </a:pPr>
            <a:r>
              <a:rPr lang="tr-TR" sz="2400" dirty="0" smtClean="0"/>
              <a:t>Arkadaş </a:t>
            </a:r>
            <a:r>
              <a:rPr lang="tr-TR" sz="2400" dirty="0"/>
              <a:t>Çevresi, şeklinde sıralanabilir. </a:t>
            </a:r>
          </a:p>
          <a:p>
            <a:pPr algn="just"/>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19</a:t>
            </a:fld>
            <a:endParaRPr lang="tr-TR"/>
          </a:p>
        </p:txBody>
      </p:sp>
    </p:spTree>
    <p:extLst>
      <p:ext uri="{BB962C8B-B14F-4D97-AF65-F5344CB8AC3E}">
        <p14:creationId xmlns:p14="http://schemas.microsoft.com/office/powerpoint/2010/main" val="39880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lstStyle/>
          <a:p>
            <a:pPr algn="l"/>
            <a:r>
              <a:rPr lang="tr-TR" dirty="0" smtClean="0"/>
              <a:t>Konular </a:t>
            </a:r>
            <a:endParaRPr lang="tr-TR" dirty="0"/>
          </a:p>
        </p:txBody>
      </p:sp>
      <p:sp>
        <p:nvSpPr>
          <p:cNvPr id="8" name="İçerik Yer Tutucusu 7"/>
          <p:cNvSpPr>
            <a:spLocks noGrp="1"/>
          </p:cNvSpPr>
          <p:nvPr>
            <p:ph sz="half" idx="1"/>
          </p:nvPr>
        </p:nvSpPr>
        <p:spPr>
          <a:xfrm>
            <a:off x="827584" y="1556792"/>
            <a:ext cx="7200800" cy="4525963"/>
          </a:xfrm>
        </p:spPr>
        <p:txBody>
          <a:bodyPr>
            <a:noAutofit/>
          </a:bodyPr>
          <a:lstStyle/>
          <a:p>
            <a:endParaRPr lang="tr-TR" sz="1200" dirty="0" smtClean="0"/>
          </a:p>
          <a:p>
            <a:endParaRPr lang="tr-TR" sz="1200" dirty="0"/>
          </a:p>
          <a:p>
            <a:endParaRPr lang="tr-TR" sz="1200" dirty="0" smtClean="0"/>
          </a:p>
          <a:p>
            <a:endParaRPr lang="tr-TR" sz="1200" dirty="0"/>
          </a:p>
          <a:p>
            <a:pPr marL="0" indent="0" algn="just">
              <a:buNone/>
            </a:pPr>
            <a:r>
              <a:rPr lang="tr-TR" dirty="0" smtClean="0"/>
              <a:t>1.ÖĞRENMEYİ ÖĞRENME</a:t>
            </a:r>
          </a:p>
          <a:p>
            <a:pPr marL="0" indent="0" algn="just">
              <a:buNone/>
            </a:pPr>
            <a:r>
              <a:rPr lang="tr-TR" dirty="0" smtClean="0"/>
              <a:t>2</a:t>
            </a:r>
            <a:r>
              <a:rPr lang="tr-TR" dirty="0"/>
              <a:t>. BİLGİYE </a:t>
            </a:r>
            <a:r>
              <a:rPr lang="tr-TR" dirty="0" smtClean="0"/>
              <a:t>ULAŞMA</a:t>
            </a:r>
          </a:p>
          <a:p>
            <a:pPr marL="0" indent="0" algn="just">
              <a:buNone/>
            </a:pPr>
            <a:r>
              <a:rPr lang="tr-TR" dirty="0" smtClean="0"/>
              <a:t>3.VERİ TOPLAMA</a:t>
            </a:r>
            <a:endParaRPr lang="tr-TR" dirty="0"/>
          </a:p>
          <a:p>
            <a:pPr marL="0" indent="0" algn="just">
              <a:buNone/>
            </a:pPr>
            <a:r>
              <a:rPr lang="tr-TR" dirty="0"/>
              <a:t>4. RAPOR </a:t>
            </a:r>
            <a:r>
              <a:rPr lang="tr-TR" dirty="0" smtClean="0"/>
              <a:t>YAZMA</a:t>
            </a:r>
            <a:endParaRPr lang="tr-TR"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2</a:t>
            </a:fld>
            <a:endParaRPr lang="tr-TR"/>
          </a:p>
        </p:txBody>
      </p:sp>
    </p:spTree>
    <p:extLst>
      <p:ext uri="{BB962C8B-B14F-4D97-AF65-F5344CB8AC3E}">
        <p14:creationId xmlns:p14="http://schemas.microsoft.com/office/powerpoint/2010/main" val="4146617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ÖĞRENMEYİ ÖĞRENME / Öğrenmenin </a:t>
            </a:r>
            <a:r>
              <a:rPr lang="tr-TR" sz="3600" b="1" dirty="0"/>
              <a:t>Yöntemleri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a:t>Her birey, birbirinden farklı özellikler gösterir. Bu yüzden bireylerin öğrenmeye yönelik özellikleri de değişiklik gösterebilir. Her bireyin yeni bir bilgiyi öğrenmeye hazırlanırken, öğrenirken, hatırlarken, farklı ve kendine özgü yollar kullanmasına öğrenme stili denir.</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20</a:t>
            </a:fld>
            <a:endParaRPr lang="tr-TR"/>
          </a:p>
        </p:txBody>
      </p:sp>
    </p:spTree>
    <p:extLst>
      <p:ext uri="{BB962C8B-B14F-4D97-AF65-F5344CB8AC3E}">
        <p14:creationId xmlns:p14="http://schemas.microsoft.com/office/powerpoint/2010/main" val="2451305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solidFill>
                  <a:prstClr val="black"/>
                </a:solidFill>
              </a:rPr>
              <a:t>ÖĞRENMEYİ ÖĞRENME /Öğrenmenin Yöntemleri</a:t>
            </a:r>
            <a:endParaRPr lang="tr-TR" sz="3600" dirty="0"/>
          </a:p>
        </p:txBody>
      </p:sp>
      <p:sp>
        <p:nvSpPr>
          <p:cNvPr id="9" name="İçerik Yer Tutucusu 8"/>
          <p:cNvSpPr>
            <a:spLocks noGrp="1"/>
          </p:cNvSpPr>
          <p:nvPr>
            <p:ph sz="half" idx="1"/>
          </p:nvPr>
        </p:nvSpPr>
        <p:spPr>
          <a:xfrm>
            <a:off x="395536" y="1709223"/>
            <a:ext cx="4038600" cy="4425355"/>
          </a:xfrm>
        </p:spPr>
        <p:txBody>
          <a:bodyPr>
            <a:normAutofit/>
          </a:bodyPr>
          <a:lstStyle/>
          <a:p>
            <a:pPr marL="0" indent="0" algn="just">
              <a:buNone/>
            </a:pPr>
            <a:r>
              <a:rPr lang="tr-TR" sz="2400" b="1" dirty="0" smtClean="0"/>
              <a:t>Görsel </a:t>
            </a:r>
            <a:r>
              <a:rPr lang="tr-TR" sz="2400" b="1" dirty="0"/>
              <a:t>Ağırlıklı Öğrenenler: </a:t>
            </a:r>
            <a:endParaRPr lang="tr-TR" sz="2400" b="1" dirty="0" smtClean="0"/>
          </a:p>
          <a:p>
            <a:pPr marL="0" indent="0" algn="just">
              <a:buNone/>
            </a:pPr>
            <a:r>
              <a:rPr lang="tr-TR" sz="2400" dirty="0" smtClean="0"/>
              <a:t>Görerek </a:t>
            </a:r>
            <a:r>
              <a:rPr lang="tr-TR" sz="2400" dirty="0"/>
              <a:t>ve okuyarak öğrenmeyi tercih ederler. Kendi kendine okuyarak öğrenirler. Renkli şeyleri, grafik ve haritaları tercih ederler. </a:t>
            </a:r>
          </a:p>
          <a:p>
            <a:pPr algn="just"/>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21</a:t>
            </a:fld>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00808"/>
            <a:ext cx="422910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161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p:txBody>
          <a:bodyPr>
            <a:noAutofit/>
          </a:bodyPr>
          <a:lstStyle/>
          <a:p>
            <a:r>
              <a:rPr lang="tr-TR" sz="3600" b="1" dirty="0">
                <a:solidFill>
                  <a:prstClr val="black"/>
                </a:solidFill>
              </a:rPr>
              <a:t>ÖĞRENMEYİ ÖĞRENME /Öğrenmenin Yöntemleri</a:t>
            </a:r>
            <a:endParaRPr lang="tr-TR" sz="3600" dirty="0"/>
          </a:p>
        </p:txBody>
      </p:sp>
      <p:sp>
        <p:nvSpPr>
          <p:cNvPr id="9" name="İçerik Yer Tutucusu 8"/>
          <p:cNvSpPr>
            <a:spLocks noGrp="1"/>
          </p:cNvSpPr>
          <p:nvPr>
            <p:ph idx="1"/>
          </p:nvPr>
        </p:nvSpPr>
        <p:spPr/>
        <p:txBody>
          <a:bodyPr>
            <a:normAutofit/>
          </a:bodyPr>
          <a:lstStyle/>
          <a:p>
            <a:pPr marL="0" indent="0" algn="just">
              <a:buNone/>
            </a:pPr>
            <a:r>
              <a:rPr lang="tr-TR" sz="2400" dirty="0" smtClean="0"/>
              <a:t>Görsel </a:t>
            </a:r>
            <a:r>
              <a:rPr lang="tr-TR" sz="2400" dirty="0"/>
              <a:t>ağırlıklı öğrenenlerde aşağıdaki özellikler bulunur: </a:t>
            </a:r>
          </a:p>
          <a:p>
            <a:pPr algn="just">
              <a:buFont typeface="Wingdings" pitchFamily="2" charset="2"/>
              <a:buChar char="Ø"/>
            </a:pPr>
            <a:r>
              <a:rPr lang="tr-TR" sz="2400" dirty="0" smtClean="0"/>
              <a:t> </a:t>
            </a:r>
            <a:r>
              <a:rPr lang="tr-TR" sz="2400" dirty="0"/>
              <a:t>Tertipli ve düzenlidirler, </a:t>
            </a:r>
          </a:p>
          <a:p>
            <a:pPr algn="just">
              <a:buFont typeface="Wingdings" pitchFamily="2" charset="2"/>
              <a:buChar char="Ø"/>
            </a:pPr>
            <a:r>
              <a:rPr lang="tr-TR" sz="2400" dirty="0" smtClean="0"/>
              <a:t> </a:t>
            </a:r>
            <a:r>
              <a:rPr lang="tr-TR" sz="2400" dirty="0"/>
              <a:t>Planlı ve programlıdırlar. </a:t>
            </a:r>
          </a:p>
          <a:p>
            <a:pPr algn="just">
              <a:buFont typeface="Wingdings" pitchFamily="2" charset="2"/>
              <a:buChar char="Ø"/>
            </a:pPr>
            <a:r>
              <a:rPr lang="tr-TR" sz="2400" dirty="0" smtClean="0"/>
              <a:t> </a:t>
            </a:r>
            <a:r>
              <a:rPr lang="tr-TR" sz="2400" dirty="0"/>
              <a:t>Liste yapmayı severler. </a:t>
            </a:r>
          </a:p>
          <a:p>
            <a:pPr algn="just">
              <a:buFont typeface="Wingdings" pitchFamily="2" charset="2"/>
              <a:buChar char="Ø"/>
            </a:pPr>
            <a:r>
              <a:rPr lang="tr-TR" sz="2400" dirty="0" smtClean="0"/>
              <a:t> </a:t>
            </a:r>
            <a:r>
              <a:rPr lang="tr-TR" sz="2400" dirty="0"/>
              <a:t>Gördüklerini ve okuduklarını hatırlarlar. </a:t>
            </a:r>
          </a:p>
          <a:p>
            <a:pPr algn="just">
              <a:buFont typeface="Wingdings" pitchFamily="2" charset="2"/>
              <a:buChar char="Ø"/>
            </a:pPr>
            <a:r>
              <a:rPr lang="tr-TR" sz="2400" dirty="0" smtClean="0"/>
              <a:t> </a:t>
            </a:r>
            <a:r>
              <a:rPr lang="tr-TR" sz="2400" dirty="0"/>
              <a:t>Karmaşık ve karışık ortamlarda huzursuz olurlar. </a:t>
            </a:r>
          </a:p>
          <a:p>
            <a:pPr algn="just"/>
            <a:endParaRPr lang="tr-TR" sz="2400" dirty="0"/>
          </a:p>
        </p:txBody>
      </p:sp>
      <p:sp>
        <p:nvSpPr>
          <p:cNvPr id="5" name="Veri Yer Tutucusu 4"/>
          <p:cNvSpPr>
            <a:spLocks noGrp="1"/>
          </p:cNvSpPr>
          <p:nvPr>
            <p:ph type="dt" sz="half" idx="10"/>
          </p:nvPr>
        </p:nvSpPr>
        <p:spPr/>
        <p:txBody>
          <a:bodyPr/>
          <a:lstStyle/>
          <a:p>
            <a:r>
              <a:rPr lang="tr-TR" smtClean="0"/>
              <a:t>14.03.2016</a:t>
            </a:r>
            <a:endParaRPr lang="tr-TR"/>
          </a:p>
        </p:txBody>
      </p:sp>
      <p:sp>
        <p:nvSpPr>
          <p:cNvPr id="6" name="Altbilgi Yer Tutucusu 5"/>
          <p:cNvSpPr>
            <a:spLocks noGrp="1"/>
          </p:cNvSpPr>
          <p:nvPr>
            <p:ph type="ftr" sz="quarter" idx="11"/>
          </p:nvPr>
        </p:nvSpPr>
        <p:spPr/>
        <p:txBody>
          <a:bodyPr/>
          <a:lstStyle/>
          <a:p>
            <a:r>
              <a:rPr lang="tr-TR" smtClean="0"/>
              <a:t>BİLGİYE ULAŞMA VE VERİ TOPLAMA   Öğr.Gör.Caner BULUT</a:t>
            </a:r>
            <a:endParaRPr lang="tr-TR"/>
          </a:p>
        </p:txBody>
      </p:sp>
      <p:sp>
        <p:nvSpPr>
          <p:cNvPr id="7" name="Slayt Numarası Yer Tutucusu 6"/>
          <p:cNvSpPr>
            <a:spLocks noGrp="1"/>
          </p:cNvSpPr>
          <p:nvPr>
            <p:ph type="sldNum" sz="quarter" idx="12"/>
          </p:nvPr>
        </p:nvSpPr>
        <p:spPr/>
        <p:txBody>
          <a:bodyPr/>
          <a:lstStyle/>
          <a:p>
            <a:fld id="{24789262-CDEE-495F-8A03-F694C36D56C3}" type="slidenum">
              <a:rPr lang="tr-TR" smtClean="0"/>
              <a:t>22</a:t>
            </a:fld>
            <a:endParaRPr lang="tr-TR"/>
          </a:p>
        </p:txBody>
      </p:sp>
    </p:spTree>
    <p:extLst>
      <p:ext uri="{BB962C8B-B14F-4D97-AF65-F5344CB8AC3E}">
        <p14:creationId xmlns:p14="http://schemas.microsoft.com/office/powerpoint/2010/main" val="3884107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solidFill>
                  <a:prstClr val="black"/>
                </a:solidFill>
              </a:rPr>
              <a:t>ÖĞRENMEYİ ÖĞRENME /Öğrenmenin Yöntemleri</a:t>
            </a:r>
            <a:endParaRPr lang="tr-TR" sz="3600" dirty="0"/>
          </a:p>
        </p:txBody>
      </p:sp>
      <p:sp>
        <p:nvSpPr>
          <p:cNvPr id="7" name="İçerik Yer Tutucusu 6"/>
          <p:cNvSpPr>
            <a:spLocks noGrp="1"/>
          </p:cNvSpPr>
          <p:nvPr>
            <p:ph sz="half" idx="1"/>
          </p:nvPr>
        </p:nvSpPr>
        <p:spPr>
          <a:xfrm>
            <a:off x="457200" y="2241773"/>
            <a:ext cx="3970784" cy="3884390"/>
          </a:xfrm>
        </p:spPr>
        <p:txBody>
          <a:bodyPr>
            <a:normAutofit/>
          </a:bodyPr>
          <a:lstStyle/>
          <a:p>
            <a:pPr marL="0" indent="0" algn="just">
              <a:buNone/>
            </a:pPr>
            <a:r>
              <a:rPr lang="tr-TR" sz="2400" b="1" dirty="0" smtClean="0"/>
              <a:t>İşitsel </a:t>
            </a:r>
            <a:r>
              <a:rPr lang="tr-TR" sz="2400" b="1" dirty="0"/>
              <a:t>Ağırlıklı Öğrenenler: </a:t>
            </a:r>
            <a:endParaRPr lang="tr-TR" sz="2400" b="1" dirty="0" smtClean="0"/>
          </a:p>
          <a:p>
            <a:pPr marL="0" indent="0" algn="just">
              <a:buNone/>
            </a:pPr>
            <a:r>
              <a:rPr lang="tr-TR" sz="2400" dirty="0" smtClean="0"/>
              <a:t>İşiterek</a:t>
            </a:r>
            <a:r>
              <a:rPr lang="tr-TR" sz="2400" dirty="0"/>
              <a:t>, dinleyerek ve tartışarak öğrenmeyi tercih ederler.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23</a:t>
            </a:fld>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241773"/>
            <a:ext cx="4536504"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800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p:txBody>
          <a:bodyPr>
            <a:noAutofit/>
          </a:bodyPr>
          <a:lstStyle/>
          <a:p>
            <a:r>
              <a:rPr lang="tr-TR" sz="3600" b="1" dirty="0">
                <a:solidFill>
                  <a:prstClr val="black"/>
                </a:solidFill>
              </a:rPr>
              <a:t>ÖĞRENMEYİ ÖĞRENME /Öğrenmenin Yöntemleri</a:t>
            </a:r>
            <a:endParaRPr lang="tr-TR" sz="3600" dirty="0"/>
          </a:p>
        </p:txBody>
      </p:sp>
      <p:sp>
        <p:nvSpPr>
          <p:cNvPr id="9" name="İçerik Yer Tutucusu 8"/>
          <p:cNvSpPr>
            <a:spLocks noGrp="1"/>
          </p:cNvSpPr>
          <p:nvPr>
            <p:ph idx="1"/>
          </p:nvPr>
        </p:nvSpPr>
        <p:spPr/>
        <p:txBody>
          <a:bodyPr>
            <a:normAutofit/>
          </a:bodyPr>
          <a:lstStyle/>
          <a:p>
            <a:pPr marL="0" indent="0" algn="just">
              <a:buNone/>
            </a:pPr>
            <a:r>
              <a:rPr lang="tr-TR" sz="2400" i="1" dirty="0" smtClean="0"/>
              <a:t> İşitsel </a:t>
            </a:r>
            <a:r>
              <a:rPr lang="tr-TR" sz="2400" i="1" dirty="0"/>
              <a:t>ağırlıklı öğrenenlerde aşağıdaki özellikler bulunur</a:t>
            </a:r>
            <a:r>
              <a:rPr lang="tr-TR" sz="2400" i="1" dirty="0" smtClean="0"/>
              <a:t>:</a:t>
            </a:r>
          </a:p>
          <a:p>
            <a:pPr marL="0" indent="0" algn="just">
              <a:buNone/>
            </a:pPr>
            <a:r>
              <a:rPr lang="tr-TR" sz="2400" i="1" dirty="0" smtClean="0"/>
              <a:t> </a:t>
            </a:r>
            <a:endParaRPr lang="tr-TR" sz="2400" i="1" dirty="0"/>
          </a:p>
          <a:p>
            <a:pPr algn="just">
              <a:buFont typeface="Wingdings" pitchFamily="2" charset="2"/>
              <a:buChar char="Ø"/>
            </a:pPr>
            <a:r>
              <a:rPr lang="tr-TR" sz="2400" dirty="0" smtClean="0"/>
              <a:t>İşittiklerini </a:t>
            </a:r>
            <a:r>
              <a:rPr lang="tr-TR" sz="2400" dirty="0"/>
              <a:t>hatırlarlar. </a:t>
            </a:r>
          </a:p>
          <a:p>
            <a:pPr algn="just">
              <a:buFont typeface="Wingdings" pitchFamily="2" charset="2"/>
              <a:buChar char="Ø"/>
            </a:pPr>
            <a:r>
              <a:rPr lang="tr-TR" sz="2400" dirty="0" smtClean="0"/>
              <a:t>Yazmaktan </a:t>
            </a:r>
            <a:r>
              <a:rPr lang="tr-TR" sz="2400" dirty="0"/>
              <a:t>çok konuşmayı severler. </a:t>
            </a:r>
          </a:p>
          <a:p>
            <a:pPr algn="just">
              <a:buFont typeface="Wingdings" pitchFamily="2" charset="2"/>
              <a:buChar char="Ø"/>
            </a:pPr>
            <a:r>
              <a:rPr lang="tr-TR" sz="2400" dirty="0" smtClean="0"/>
              <a:t>Gürültüden </a:t>
            </a:r>
            <a:r>
              <a:rPr lang="tr-TR" sz="2400" dirty="0"/>
              <a:t>rahatsız olurlar. </a:t>
            </a:r>
          </a:p>
          <a:p>
            <a:pPr algn="just">
              <a:buFont typeface="Wingdings" pitchFamily="2" charset="2"/>
              <a:buChar char="Ø"/>
            </a:pPr>
            <a:r>
              <a:rPr lang="tr-TR" sz="2400" dirty="0" smtClean="0"/>
              <a:t>İsimleri </a:t>
            </a:r>
            <a:r>
              <a:rPr lang="tr-TR" sz="2400" dirty="0"/>
              <a:t>hatırlarlar. </a:t>
            </a:r>
          </a:p>
          <a:p>
            <a:pPr algn="just">
              <a:buFont typeface="Wingdings" pitchFamily="2" charset="2"/>
              <a:buChar char="Ø"/>
            </a:pPr>
            <a:r>
              <a:rPr lang="tr-TR" sz="2400" dirty="0" smtClean="0"/>
              <a:t>Resimlerden </a:t>
            </a:r>
            <a:r>
              <a:rPr lang="tr-TR" sz="2400" dirty="0"/>
              <a:t>ve resimli anlatımlardan hoşlanmazlar. </a:t>
            </a:r>
          </a:p>
          <a:p>
            <a:pPr algn="just">
              <a:buFont typeface="Wingdings" pitchFamily="2" charset="2"/>
              <a:buChar char="Ø"/>
            </a:pPr>
            <a:r>
              <a:rPr lang="tr-TR" sz="2400" dirty="0" smtClean="0"/>
              <a:t>Uzun </a:t>
            </a:r>
            <a:r>
              <a:rPr lang="tr-TR" sz="2400" dirty="0"/>
              <a:t>anlatımlarda bile anlatılanların içinde kaybolmazlar. </a:t>
            </a:r>
          </a:p>
          <a:p>
            <a:pPr algn="just"/>
            <a:endParaRPr lang="tr-TR" sz="2400" dirty="0"/>
          </a:p>
        </p:txBody>
      </p:sp>
      <p:sp>
        <p:nvSpPr>
          <p:cNvPr id="5" name="Veri Yer Tutucusu 4"/>
          <p:cNvSpPr>
            <a:spLocks noGrp="1"/>
          </p:cNvSpPr>
          <p:nvPr>
            <p:ph type="dt" sz="half" idx="10"/>
          </p:nvPr>
        </p:nvSpPr>
        <p:spPr/>
        <p:txBody>
          <a:bodyPr/>
          <a:lstStyle/>
          <a:p>
            <a:r>
              <a:rPr lang="tr-TR" smtClean="0"/>
              <a:t>14.03.2016</a:t>
            </a:r>
            <a:endParaRPr lang="tr-TR"/>
          </a:p>
        </p:txBody>
      </p:sp>
      <p:sp>
        <p:nvSpPr>
          <p:cNvPr id="6" name="Altbilgi Yer Tutucusu 5"/>
          <p:cNvSpPr>
            <a:spLocks noGrp="1"/>
          </p:cNvSpPr>
          <p:nvPr>
            <p:ph type="ftr" sz="quarter" idx="11"/>
          </p:nvPr>
        </p:nvSpPr>
        <p:spPr/>
        <p:txBody>
          <a:bodyPr/>
          <a:lstStyle/>
          <a:p>
            <a:r>
              <a:rPr lang="tr-TR" smtClean="0"/>
              <a:t>BİLGİYE ULAŞMA VE VERİ TOPLAMA   Öğr.Gör.Caner BULUT</a:t>
            </a:r>
            <a:endParaRPr lang="tr-TR"/>
          </a:p>
        </p:txBody>
      </p:sp>
      <p:sp>
        <p:nvSpPr>
          <p:cNvPr id="7" name="Slayt Numarası Yer Tutucusu 6"/>
          <p:cNvSpPr>
            <a:spLocks noGrp="1"/>
          </p:cNvSpPr>
          <p:nvPr>
            <p:ph type="sldNum" sz="quarter" idx="12"/>
          </p:nvPr>
        </p:nvSpPr>
        <p:spPr/>
        <p:txBody>
          <a:bodyPr/>
          <a:lstStyle/>
          <a:p>
            <a:fld id="{24789262-CDEE-495F-8A03-F694C36D56C3}" type="slidenum">
              <a:rPr lang="tr-TR" smtClean="0"/>
              <a:t>24</a:t>
            </a:fld>
            <a:endParaRPr lang="tr-TR"/>
          </a:p>
        </p:txBody>
      </p:sp>
    </p:spTree>
    <p:extLst>
      <p:ext uri="{BB962C8B-B14F-4D97-AF65-F5344CB8AC3E}">
        <p14:creationId xmlns:p14="http://schemas.microsoft.com/office/powerpoint/2010/main" val="944258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solidFill>
                  <a:prstClr val="black"/>
                </a:solidFill>
              </a:rPr>
              <a:t>ÖĞRENMEYİ ÖĞRENME /Öğrenmenin Yöntemleri</a:t>
            </a:r>
            <a:endParaRPr lang="tr-TR" sz="3600" dirty="0"/>
          </a:p>
        </p:txBody>
      </p:sp>
      <p:sp>
        <p:nvSpPr>
          <p:cNvPr id="3" name="İçerik Yer Tutucusu 2"/>
          <p:cNvSpPr>
            <a:spLocks noGrp="1"/>
          </p:cNvSpPr>
          <p:nvPr>
            <p:ph sz="half" idx="1"/>
          </p:nvPr>
        </p:nvSpPr>
        <p:spPr/>
        <p:txBody>
          <a:bodyPr>
            <a:normAutofit/>
          </a:bodyPr>
          <a:lstStyle/>
          <a:p>
            <a:pPr marL="0" indent="0" algn="just">
              <a:buNone/>
            </a:pPr>
            <a:r>
              <a:rPr lang="tr-TR" sz="2400" b="1" dirty="0" smtClean="0"/>
              <a:t>Dokunsal/</a:t>
            </a:r>
            <a:r>
              <a:rPr lang="tr-TR" sz="2400" b="1" dirty="0" err="1" smtClean="0"/>
              <a:t>Kinestetik</a:t>
            </a:r>
            <a:r>
              <a:rPr lang="tr-TR" sz="2400" b="1" dirty="0" smtClean="0"/>
              <a:t> </a:t>
            </a:r>
            <a:r>
              <a:rPr lang="tr-TR" sz="2400" b="1" dirty="0"/>
              <a:t>Ağırlıklı Öğrenenler: </a:t>
            </a:r>
            <a:endParaRPr lang="tr-TR" sz="2400" b="1" dirty="0" smtClean="0"/>
          </a:p>
          <a:p>
            <a:pPr marL="0" indent="0" algn="just">
              <a:buNone/>
            </a:pPr>
            <a:r>
              <a:rPr lang="tr-TR" sz="2400" dirty="0" smtClean="0"/>
              <a:t>Bazılarının </a:t>
            </a:r>
            <a:r>
              <a:rPr lang="tr-TR" sz="2400" dirty="0"/>
              <a:t>aklında hareket enerjisi daha iyi kalır. Bunlar öğrenecekleri şeylerle fiziksel temas kurarak, yaparak öğrenirler; kişinin el ile duyumsamasına dayanır. </a:t>
            </a:r>
            <a:r>
              <a:rPr lang="tr-TR" sz="2400" dirty="0" err="1"/>
              <a:t>Kinestetik</a:t>
            </a:r>
            <a:r>
              <a:rPr lang="tr-TR" sz="2400" dirty="0"/>
              <a:t> gezme, </a:t>
            </a:r>
            <a:r>
              <a:rPr lang="tr-TR" sz="2400" dirty="0" err="1"/>
              <a:t>pandomim</a:t>
            </a:r>
            <a:r>
              <a:rPr lang="tr-TR" sz="2400" dirty="0"/>
              <a:t>, vs.yi kapsar. </a:t>
            </a:r>
          </a:p>
          <a:p>
            <a:pPr algn="just"/>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25</a:t>
            </a:fld>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700808"/>
            <a:ext cx="432048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265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solidFill>
                  <a:prstClr val="black"/>
                </a:solidFill>
              </a:rPr>
              <a:t>ÖĞRENMEYİ ÖĞRENME /Öğrenmenin Yöntemleri</a:t>
            </a:r>
            <a:endParaRPr lang="tr-TR" sz="3600" dirty="0"/>
          </a:p>
        </p:txBody>
      </p:sp>
      <p:sp>
        <p:nvSpPr>
          <p:cNvPr id="8" name="İçerik Yer Tutucusu 7"/>
          <p:cNvSpPr>
            <a:spLocks noGrp="1"/>
          </p:cNvSpPr>
          <p:nvPr>
            <p:ph idx="1"/>
          </p:nvPr>
        </p:nvSpPr>
        <p:spPr>
          <a:xfrm>
            <a:off x="457200" y="1340768"/>
            <a:ext cx="7859216" cy="4785395"/>
          </a:xfrm>
        </p:spPr>
        <p:txBody>
          <a:bodyPr>
            <a:noAutofit/>
          </a:bodyPr>
          <a:lstStyle/>
          <a:p>
            <a:pPr marL="0" indent="0" algn="just">
              <a:buNone/>
            </a:pPr>
            <a:r>
              <a:rPr lang="tr-TR" sz="2400" dirty="0" smtClean="0"/>
              <a:t>Dokunsal/</a:t>
            </a:r>
            <a:r>
              <a:rPr lang="tr-TR" sz="2400" dirty="0" err="1" smtClean="0"/>
              <a:t>Kinestetik</a:t>
            </a:r>
            <a:r>
              <a:rPr lang="tr-TR" sz="2400" dirty="0" smtClean="0"/>
              <a:t> </a:t>
            </a:r>
            <a:r>
              <a:rPr lang="tr-TR" sz="2400" dirty="0"/>
              <a:t>ağırlıklı öğrenenlerde aşağıdaki özellikler bulunur: </a:t>
            </a:r>
            <a:endParaRPr lang="tr-TR" sz="2400" dirty="0" smtClean="0"/>
          </a:p>
          <a:p>
            <a:pPr algn="just"/>
            <a:r>
              <a:rPr lang="tr-TR" sz="2400" dirty="0" smtClean="0"/>
              <a:t>Yaptıkları </a:t>
            </a:r>
            <a:r>
              <a:rPr lang="tr-TR" sz="2400" dirty="0"/>
              <a:t>işleri daha iyi hatırlar ve öğrenirler. </a:t>
            </a:r>
          </a:p>
          <a:p>
            <a:pPr algn="just"/>
            <a:r>
              <a:rPr lang="tr-TR" sz="2400" dirty="0" smtClean="0"/>
              <a:t>Dokunma </a:t>
            </a:r>
            <a:r>
              <a:rPr lang="tr-TR" sz="2400" dirty="0"/>
              <a:t>ve hareket önemli bir unsurdur. </a:t>
            </a:r>
          </a:p>
          <a:p>
            <a:pPr algn="just"/>
            <a:r>
              <a:rPr lang="tr-TR" sz="2400" dirty="0" smtClean="0"/>
              <a:t>Taklit </a:t>
            </a:r>
            <a:r>
              <a:rPr lang="tr-TR" sz="2400" dirty="0"/>
              <a:t>yetenekleri gelişmiştir. </a:t>
            </a:r>
          </a:p>
          <a:p>
            <a:pPr algn="just"/>
            <a:r>
              <a:rPr lang="tr-TR" sz="2400" dirty="0" smtClean="0"/>
              <a:t>Deneme-yanılma </a:t>
            </a:r>
            <a:r>
              <a:rPr lang="tr-TR" sz="2400" dirty="0"/>
              <a:t>ile daha iyi öğrenirler. </a:t>
            </a:r>
          </a:p>
          <a:p>
            <a:pPr algn="just"/>
            <a:r>
              <a:rPr lang="tr-TR" sz="2400" dirty="0" smtClean="0"/>
              <a:t>Rahat</a:t>
            </a:r>
            <a:r>
              <a:rPr lang="tr-TR" sz="2400" dirty="0"/>
              <a:t>, hareket edebilecekleri bir öğrenme ortamını ve rahat giyinmeyi severler. </a:t>
            </a:r>
          </a:p>
          <a:p>
            <a:pPr algn="just"/>
            <a:r>
              <a:rPr lang="tr-TR" sz="2400" dirty="0" smtClean="0"/>
              <a:t>Hislerini </a:t>
            </a:r>
            <a:r>
              <a:rPr lang="tr-TR" sz="2400" dirty="0"/>
              <a:t>rahatlıkla ifade ederler. </a:t>
            </a:r>
          </a:p>
          <a:p>
            <a:pPr algn="just"/>
            <a:r>
              <a:rPr lang="tr-TR" sz="2400" dirty="0" smtClean="0"/>
              <a:t>Sportif </a:t>
            </a:r>
            <a:r>
              <a:rPr lang="tr-TR" sz="2400" dirty="0"/>
              <a:t>etkinlikleri severler. </a:t>
            </a:r>
          </a:p>
          <a:p>
            <a:pPr marL="0" indent="0" algn="just">
              <a:buNone/>
            </a:pPr>
            <a:endParaRPr lang="tr-TR" sz="2400" dirty="0"/>
          </a:p>
        </p:txBody>
      </p:sp>
      <p:sp>
        <p:nvSpPr>
          <p:cNvPr id="5" name="Veri Yer Tutucusu 4"/>
          <p:cNvSpPr>
            <a:spLocks noGrp="1"/>
          </p:cNvSpPr>
          <p:nvPr>
            <p:ph type="dt" sz="half" idx="10"/>
          </p:nvPr>
        </p:nvSpPr>
        <p:spPr/>
        <p:txBody>
          <a:bodyPr/>
          <a:lstStyle/>
          <a:p>
            <a:r>
              <a:rPr lang="tr-TR" smtClean="0"/>
              <a:t>14.03.2016</a:t>
            </a:r>
            <a:endParaRPr lang="tr-TR"/>
          </a:p>
        </p:txBody>
      </p:sp>
      <p:sp>
        <p:nvSpPr>
          <p:cNvPr id="6" name="Altbilgi Yer Tutucusu 5"/>
          <p:cNvSpPr>
            <a:spLocks noGrp="1"/>
          </p:cNvSpPr>
          <p:nvPr>
            <p:ph type="ftr" sz="quarter" idx="11"/>
          </p:nvPr>
        </p:nvSpPr>
        <p:spPr/>
        <p:txBody>
          <a:bodyPr/>
          <a:lstStyle/>
          <a:p>
            <a:r>
              <a:rPr lang="tr-TR" smtClean="0"/>
              <a:t>BİLGİYE ULAŞMA VE VERİ TOPLAMA   Öğr.Gör.Caner BULUT</a:t>
            </a:r>
            <a:endParaRPr lang="tr-TR"/>
          </a:p>
        </p:txBody>
      </p:sp>
      <p:sp>
        <p:nvSpPr>
          <p:cNvPr id="7" name="Slayt Numarası Yer Tutucusu 6"/>
          <p:cNvSpPr>
            <a:spLocks noGrp="1"/>
          </p:cNvSpPr>
          <p:nvPr>
            <p:ph type="sldNum" sz="quarter" idx="12"/>
          </p:nvPr>
        </p:nvSpPr>
        <p:spPr/>
        <p:txBody>
          <a:bodyPr/>
          <a:lstStyle/>
          <a:p>
            <a:fld id="{24789262-CDEE-495F-8A03-F694C36D56C3}" type="slidenum">
              <a:rPr lang="tr-TR" smtClean="0"/>
              <a:t>26</a:t>
            </a:fld>
            <a:endParaRPr lang="tr-T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891" y="1988840"/>
            <a:ext cx="2016224" cy="17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1622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solidFill>
                  <a:schemeClr val="bg1"/>
                </a:solidFill>
              </a:rPr>
              <a:t>ÖĞRENMEYİ ÖĞRENME / </a:t>
            </a:r>
            <a:r>
              <a:rPr lang="tr-TR" sz="3600" b="1" dirty="0" smtClean="0">
                <a:solidFill>
                  <a:schemeClr val="bg1"/>
                </a:solidFill>
              </a:rPr>
              <a:t>Kişisel </a:t>
            </a:r>
            <a:r>
              <a:rPr lang="tr-TR" sz="3600" b="1" dirty="0">
                <a:solidFill>
                  <a:schemeClr val="bg1"/>
                </a:solidFill>
              </a:rPr>
              <a:t>Kurumsal ve Toplumsal Açıdan Öğrenmenin Önemi </a:t>
            </a:r>
            <a:endParaRPr lang="tr-TR" sz="3600" dirty="0">
              <a:solidFill>
                <a:schemeClr val="bg1"/>
              </a:solidFill>
            </a:endParaRPr>
          </a:p>
        </p:txBody>
      </p:sp>
      <p:sp>
        <p:nvSpPr>
          <p:cNvPr id="3" name="İçerik Yer Tutucusu 2"/>
          <p:cNvSpPr>
            <a:spLocks noGrp="1"/>
          </p:cNvSpPr>
          <p:nvPr>
            <p:ph idx="1"/>
          </p:nvPr>
        </p:nvSpPr>
        <p:spPr>
          <a:xfrm>
            <a:off x="539552" y="1628800"/>
            <a:ext cx="8229600" cy="4525963"/>
          </a:xfrm>
        </p:spPr>
        <p:txBody>
          <a:bodyPr>
            <a:normAutofit/>
          </a:bodyPr>
          <a:lstStyle/>
          <a:p>
            <a:pPr marL="0" indent="0" algn="just">
              <a:buNone/>
            </a:pPr>
            <a:r>
              <a:rPr lang="tr-TR" sz="2400" dirty="0"/>
              <a:t>Toplumlar, eğitim düzeyinin artmasıyla verimlilik arasında bağ kurmakta; bireyin yaşadığı topluma, aldığı eğitim ölçüsünde katkıda bulunduğuna inanmaktadır. Eğitim etkinliklerinin nitelik düzeyinin ise bireyin yaşadığı toplumun ekonomik, sosyal, politik ve kültürel gelişiminin niteliği üzerine etki ettiği kabul edilmektedir. Bilimsel araştırmalar eğitim düzeyi ile kalkınmanın unsurları olan ekonomik büyüme, siyasal ve toplumsal gelişme arasında doğrusal ilişkiler olduğunu ortaya çıkarmıştır.</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27</a:t>
            </a:fld>
            <a:endParaRPr lang="tr-TR"/>
          </a:p>
        </p:txBody>
      </p:sp>
    </p:spTree>
    <p:extLst>
      <p:ext uri="{BB962C8B-B14F-4D97-AF65-F5344CB8AC3E}">
        <p14:creationId xmlns:p14="http://schemas.microsoft.com/office/powerpoint/2010/main" val="2981588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4437112"/>
            <a:ext cx="7772400" cy="1362075"/>
          </a:xfrm>
        </p:spPr>
        <p:txBody>
          <a:bodyPr>
            <a:normAutofit/>
          </a:bodyPr>
          <a:lstStyle/>
          <a:p>
            <a:r>
              <a:rPr lang="tr-TR" sz="2800" dirty="0" smtClean="0"/>
              <a:t> </a:t>
            </a:r>
            <a:r>
              <a:rPr lang="tr-TR" sz="2800" dirty="0" err="1" smtClean="0"/>
              <a:t>Bİlgİ</a:t>
            </a:r>
            <a:r>
              <a:rPr lang="tr-TR" sz="2800" dirty="0" smtClean="0"/>
              <a:t> </a:t>
            </a:r>
            <a:r>
              <a:rPr lang="tr-TR" sz="2800" dirty="0" err="1" smtClean="0"/>
              <a:t>KaynaklarI</a:t>
            </a:r>
            <a:endParaRPr lang="tr-TR" sz="2800" dirty="0"/>
          </a:p>
        </p:txBody>
      </p:sp>
      <p:sp>
        <p:nvSpPr>
          <p:cNvPr id="7" name="Metin Yer Tutucusu 6"/>
          <p:cNvSpPr>
            <a:spLocks noGrp="1"/>
          </p:cNvSpPr>
          <p:nvPr>
            <p:ph type="body" idx="1"/>
          </p:nvPr>
        </p:nvSpPr>
        <p:spPr/>
        <p:txBody>
          <a:bodyPr/>
          <a:lstStyle/>
          <a:p>
            <a:r>
              <a:rPr lang="tr-TR" b="1" dirty="0" smtClean="0"/>
              <a:t> </a:t>
            </a:r>
            <a:r>
              <a:rPr lang="tr-TR" sz="4400" b="1" dirty="0" smtClean="0"/>
              <a:t>BİLGİYE ULAŞMA </a:t>
            </a:r>
            <a:endParaRPr lang="tr-TR" sz="4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28</a:t>
            </a:fld>
            <a:endParaRPr lang="tr-TR"/>
          </a:p>
        </p:txBody>
      </p:sp>
    </p:spTree>
    <p:extLst>
      <p:ext uri="{BB962C8B-B14F-4D97-AF65-F5344CB8AC3E}">
        <p14:creationId xmlns:p14="http://schemas.microsoft.com/office/powerpoint/2010/main" val="2004212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t>BİLGİYE ULAŞMA </a:t>
            </a:r>
            <a:r>
              <a:rPr lang="tr-TR" sz="3600" b="1" dirty="0" smtClean="0"/>
              <a:t>/</a:t>
            </a:r>
            <a:r>
              <a:rPr lang="tr-TR" sz="3600" b="1" dirty="0"/>
              <a:t/>
            </a:r>
            <a:br>
              <a:rPr lang="tr-TR" sz="3600" b="1" dirty="0"/>
            </a:br>
            <a:r>
              <a:rPr lang="tr-TR" sz="3600" dirty="0" smtClean="0"/>
              <a:t>BİLGİ KAYNAKLARI</a:t>
            </a:r>
            <a:endParaRPr lang="tr-TR" sz="3600" dirty="0"/>
          </a:p>
        </p:txBody>
      </p:sp>
      <p:sp>
        <p:nvSpPr>
          <p:cNvPr id="3" name="İçerik Yer Tutucusu 2"/>
          <p:cNvSpPr>
            <a:spLocks noGrp="1"/>
          </p:cNvSpPr>
          <p:nvPr>
            <p:ph idx="1"/>
          </p:nvPr>
        </p:nvSpPr>
        <p:spPr/>
        <p:txBody>
          <a:bodyPr>
            <a:normAutofit/>
          </a:bodyPr>
          <a:lstStyle/>
          <a:p>
            <a:pPr marL="0" indent="0" algn="just">
              <a:buNone/>
            </a:pPr>
            <a:endParaRPr lang="tr-TR" sz="2400" dirty="0" smtClean="0"/>
          </a:p>
          <a:p>
            <a:pPr marL="0" indent="0" algn="just">
              <a:buNone/>
            </a:pPr>
            <a:r>
              <a:rPr lang="tr-TR" sz="2400" dirty="0" smtClean="0"/>
              <a:t>Bilgi </a:t>
            </a:r>
            <a:r>
              <a:rPr lang="tr-TR" sz="2400" dirty="0"/>
              <a:t>edinmek amacıyla kullandığımız yayınlara ya da bilgiye ulaşabileceğimiz kaynakların tümüne bilgi kaynakları denir</a:t>
            </a:r>
            <a:r>
              <a:rPr lang="tr-TR" sz="2400" dirty="0" smtClean="0"/>
              <a:t>.</a:t>
            </a: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29</a:t>
            </a:fld>
            <a:endParaRPr lang="tr-TR"/>
          </a:p>
        </p:txBody>
      </p:sp>
    </p:spTree>
    <p:extLst>
      <p:ext uri="{BB962C8B-B14F-4D97-AF65-F5344CB8AC3E}">
        <p14:creationId xmlns:p14="http://schemas.microsoft.com/office/powerpoint/2010/main" val="670929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p:txBody>
          <a:bodyPr>
            <a:normAutofit/>
          </a:bodyPr>
          <a:lstStyle/>
          <a:p>
            <a:r>
              <a:rPr lang="tr-TR" sz="2400" dirty="0" smtClean="0"/>
              <a:t/>
            </a:r>
            <a:br>
              <a:rPr lang="tr-TR" sz="2400" dirty="0" smtClean="0"/>
            </a:br>
            <a:r>
              <a:rPr lang="tr-TR" sz="2400" dirty="0" smtClean="0"/>
              <a:t>Öğrenmek </a:t>
            </a:r>
            <a:r>
              <a:rPr lang="tr-TR" sz="2400" dirty="0" err="1" smtClean="0"/>
              <a:t>Nedİr</a:t>
            </a:r>
            <a:r>
              <a:rPr lang="tr-TR" sz="2400" dirty="0"/>
              <a:t>?</a:t>
            </a:r>
          </a:p>
        </p:txBody>
      </p:sp>
      <p:sp>
        <p:nvSpPr>
          <p:cNvPr id="9" name="İçerik Yer Tutucusu 8"/>
          <p:cNvSpPr>
            <a:spLocks noGrp="1"/>
          </p:cNvSpPr>
          <p:nvPr>
            <p:ph type="body" idx="1"/>
          </p:nvPr>
        </p:nvSpPr>
        <p:spPr/>
        <p:txBody>
          <a:bodyPr>
            <a:normAutofit/>
          </a:bodyPr>
          <a:lstStyle/>
          <a:p>
            <a:r>
              <a:rPr lang="tr-TR" sz="4400" b="1" dirty="0" smtClean="0"/>
              <a:t>1.ÖĞRENMEYİ ÖĞRENME </a:t>
            </a:r>
            <a:endParaRPr lang="tr-TR" sz="4400" dirty="0"/>
          </a:p>
        </p:txBody>
      </p:sp>
      <p:sp>
        <p:nvSpPr>
          <p:cNvPr id="5" name="Veri Yer Tutucusu 4"/>
          <p:cNvSpPr>
            <a:spLocks noGrp="1"/>
          </p:cNvSpPr>
          <p:nvPr>
            <p:ph type="dt" sz="half" idx="10"/>
          </p:nvPr>
        </p:nvSpPr>
        <p:spPr/>
        <p:txBody>
          <a:bodyPr/>
          <a:lstStyle/>
          <a:p>
            <a:r>
              <a:rPr lang="tr-TR" smtClean="0"/>
              <a:t>14.03.2016</a:t>
            </a:r>
            <a:endParaRPr lang="tr-TR"/>
          </a:p>
        </p:txBody>
      </p:sp>
      <p:sp>
        <p:nvSpPr>
          <p:cNvPr id="6" name="Altbilgi Yer Tutucusu 5"/>
          <p:cNvSpPr>
            <a:spLocks noGrp="1"/>
          </p:cNvSpPr>
          <p:nvPr>
            <p:ph type="ftr" sz="quarter" idx="11"/>
          </p:nvPr>
        </p:nvSpPr>
        <p:spPr/>
        <p:txBody>
          <a:bodyPr/>
          <a:lstStyle/>
          <a:p>
            <a:r>
              <a:rPr lang="tr-TR" smtClean="0"/>
              <a:t>BİLGİYE ULAŞMA VE VERİ TOPLAMA   Öğr.Gör.Caner BULUT</a:t>
            </a:r>
            <a:endParaRPr lang="tr-TR"/>
          </a:p>
        </p:txBody>
      </p:sp>
      <p:sp>
        <p:nvSpPr>
          <p:cNvPr id="7" name="Slayt Numarası Yer Tutucusu 6"/>
          <p:cNvSpPr>
            <a:spLocks noGrp="1"/>
          </p:cNvSpPr>
          <p:nvPr>
            <p:ph type="sldNum" sz="quarter" idx="12"/>
          </p:nvPr>
        </p:nvSpPr>
        <p:spPr/>
        <p:txBody>
          <a:bodyPr/>
          <a:lstStyle/>
          <a:p>
            <a:fld id="{24789262-CDEE-495F-8A03-F694C36D56C3}" type="slidenum">
              <a:rPr lang="tr-TR" smtClean="0"/>
              <a:t>3</a:t>
            </a:fld>
            <a:endParaRPr lang="tr-TR"/>
          </a:p>
        </p:txBody>
      </p:sp>
    </p:spTree>
    <p:extLst>
      <p:ext uri="{BB962C8B-B14F-4D97-AF65-F5344CB8AC3E}">
        <p14:creationId xmlns:p14="http://schemas.microsoft.com/office/powerpoint/2010/main" val="14343182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BİLGİYE ULAŞMA /</a:t>
            </a:r>
            <a:br>
              <a:rPr lang="tr-TR" sz="3600" b="1" dirty="0" smtClean="0"/>
            </a:br>
            <a:r>
              <a:rPr lang="tr-TR" sz="3600" dirty="0" smtClean="0"/>
              <a:t>BİLGİ KAYNAKLARI</a:t>
            </a:r>
            <a:endParaRPr lang="tr-TR" sz="36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30</a:t>
            </a:fld>
            <a:endParaRPr lang="tr-T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24000"/>
            <a:ext cx="7488832" cy="442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260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BİLGİYE ULAŞMA /</a:t>
            </a:r>
            <a:br>
              <a:rPr lang="tr-TR" sz="3600" b="1" dirty="0" smtClean="0"/>
            </a:br>
            <a:r>
              <a:rPr lang="tr-TR" sz="3600" dirty="0" smtClean="0"/>
              <a:t>BİLGİ KAYNAKLARI</a:t>
            </a:r>
            <a:endParaRPr lang="tr-TR" sz="3600" dirty="0"/>
          </a:p>
        </p:txBody>
      </p:sp>
      <p:sp>
        <p:nvSpPr>
          <p:cNvPr id="3" name="İçerik Yer Tutucusu 2"/>
          <p:cNvSpPr>
            <a:spLocks noGrp="1"/>
          </p:cNvSpPr>
          <p:nvPr>
            <p:ph idx="1"/>
          </p:nvPr>
        </p:nvSpPr>
        <p:spPr>
          <a:xfrm>
            <a:off x="467544" y="1600200"/>
            <a:ext cx="8219256" cy="4565104"/>
          </a:xfrm>
        </p:spPr>
        <p:txBody>
          <a:bodyPr>
            <a:normAutofit/>
          </a:bodyPr>
          <a:lstStyle/>
          <a:p>
            <a:pPr marL="0" indent="0" algn="just">
              <a:buNone/>
            </a:pPr>
            <a:r>
              <a:rPr lang="tr-TR" sz="2400" dirty="0" smtClean="0"/>
              <a:t>İnternet önemli bir bilgi kaynağıdır. İnternette bilgiye ulaşmak daha kolaydır. Ancak internet ortamı her türlü bilgiye açıktır. Hatalı veya yanlış bilgiler de bulunabilir. Bu yüzden internetten bilgi alırken çok dikkatli olmalı, bilginin güvenilir kaynaklardan geldiğine emin olmalıyız. </a:t>
            </a: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31</a:t>
            </a:fld>
            <a:endParaRPr lang="tr-TR"/>
          </a:p>
        </p:txBody>
      </p:sp>
    </p:spTree>
    <p:extLst>
      <p:ext uri="{BB962C8B-B14F-4D97-AF65-F5344CB8AC3E}">
        <p14:creationId xmlns:p14="http://schemas.microsoft.com/office/powerpoint/2010/main" val="2374267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BİLGİYE ULAŞMA /</a:t>
            </a:r>
            <a:br>
              <a:rPr lang="tr-TR" sz="3600" b="1" dirty="0" smtClean="0"/>
            </a:br>
            <a:r>
              <a:rPr lang="tr-TR" sz="3600" b="1" dirty="0" smtClean="0"/>
              <a:t>Bilgiye Ulaşma Yolları </a:t>
            </a:r>
            <a:endParaRPr lang="tr-TR" sz="36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32</a:t>
            </a:fld>
            <a:endParaRPr lang="tr-T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84784"/>
            <a:ext cx="756084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7088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BİLGİYE ULAŞMA /</a:t>
            </a:r>
            <a:br>
              <a:rPr lang="tr-TR" sz="3600" b="1" dirty="0" smtClean="0"/>
            </a:br>
            <a:r>
              <a:rPr lang="tr-TR" sz="3600" b="1" dirty="0" smtClean="0"/>
              <a:t>Bilgiyi </a:t>
            </a:r>
            <a:r>
              <a:rPr lang="tr-TR" sz="3600" b="1" dirty="0"/>
              <a:t>Toplama </a:t>
            </a:r>
            <a:endParaRPr lang="tr-TR" sz="3600" dirty="0"/>
          </a:p>
        </p:txBody>
      </p:sp>
      <p:sp>
        <p:nvSpPr>
          <p:cNvPr id="3" name="İçerik Yer Tutucusu 2"/>
          <p:cNvSpPr>
            <a:spLocks noGrp="1"/>
          </p:cNvSpPr>
          <p:nvPr>
            <p:ph idx="1"/>
          </p:nvPr>
        </p:nvSpPr>
        <p:spPr/>
        <p:txBody>
          <a:bodyPr>
            <a:normAutofit/>
          </a:bodyPr>
          <a:lstStyle/>
          <a:p>
            <a:pPr marL="0" indent="0" algn="just">
              <a:buNone/>
            </a:pPr>
            <a:endParaRPr lang="tr-TR" sz="2400" dirty="0" smtClean="0"/>
          </a:p>
          <a:p>
            <a:pPr marL="0" indent="0" algn="just">
              <a:buNone/>
            </a:pPr>
            <a:r>
              <a:rPr lang="tr-TR" sz="2400" dirty="0" smtClean="0"/>
              <a:t>Kaynakların </a:t>
            </a:r>
            <a:r>
              <a:rPr lang="tr-TR" sz="2400" dirty="0"/>
              <a:t>daha ayrıntılı olarak incelenmesi ve gerekli notların alınmasına bilgi toplama işlemi denir. </a:t>
            </a:r>
            <a:endParaRPr lang="tr-TR" sz="2400" dirty="0" smtClean="0"/>
          </a:p>
          <a:p>
            <a:pPr marL="0" indent="0" algn="just">
              <a:buNone/>
            </a:pPr>
            <a:r>
              <a:rPr lang="tr-TR" sz="2400" dirty="0"/>
              <a:t>Bilgi toplarken kaynaklardan eşit miktarda yararlanmaya ve not alırken de özgün cümleler kullanmaya özen gösterilmelidir. Araştırma planına göre toplanan bu bilgileri sunmak için yazım aşamasına geçilebilir. </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33</a:t>
            </a:fld>
            <a:endParaRPr lang="tr-TR"/>
          </a:p>
        </p:txBody>
      </p:sp>
    </p:spTree>
    <p:extLst>
      <p:ext uri="{BB962C8B-B14F-4D97-AF65-F5344CB8AC3E}">
        <p14:creationId xmlns:p14="http://schemas.microsoft.com/office/powerpoint/2010/main" val="890366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BİLGİYE ULAŞMA /</a:t>
            </a:r>
            <a:br>
              <a:rPr lang="tr-TR" sz="3600" b="1" dirty="0" smtClean="0"/>
            </a:br>
            <a:r>
              <a:rPr lang="tr-TR" sz="3600" b="1" dirty="0" smtClean="0"/>
              <a:t>Bilgiyi </a:t>
            </a:r>
            <a:r>
              <a:rPr lang="tr-TR" sz="3600" b="1" dirty="0"/>
              <a:t>Sunma </a:t>
            </a:r>
            <a:endParaRPr lang="tr-TR" sz="3600" dirty="0"/>
          </a:p>
        </p:txBody>
      </p:sp>
      <p:sp>
        <p:nvSpPr>
          <p:cNvPr id="3" name="İçerik Yer Tutucusu 2"/>
          <p:cNvSpPr>
            <a:spLocks noGrp="1"/>
          </p:cNvSpPr>
          <p:nvPr>
            <p:ph idx="1"/>
          </p:nvPr>
        </p:nvSpPr>
        <p:spPr>
          <a:xfrm>
            <a:off x="467544" y="1628800"/>
            <a:ext cx="8229600" cy="4525963"/>
          </a:xfrm>
        </p:spPr>
        <p:txBody>
          <a:bodyPr>
            <a:normAutofit/>
          </a:bodyPr>
          <a:lstStyle/>
          <a:p>
            <a:pPr marL="0" indent="0" algn="just">
              <a:buNone/>
            </a:pPr>
            <a:r>
              <a:rPr lang="tr-TR" sz="2400" dirty="0"/>
              <a:t>Herhangi bir konu hakkında, herhangi bir grup ya da topluluğa bilgi vermek amacıyla gerçekleştirilen sözlü veya görsel iletişime “</a:t>
            </a:r>
            <a:r>
              <a:rPr lang="tr-TR" sz="2400" b="1" dirty="0"/>
              <a:t>Sunum” </a:t>
            </a:r>
            <a:r>
              <a:rPr lang="tr-TR" sz="2400" dirty="0"/>
              <a:t>denir</a:t>
            </a:r>
            <a:r>
              <a:rPr lang="tr-TR" sz="2400" dirty="0" smtClean="0"/>
              <a:t>.</a:t>
            </a:r>
          </a:p>
          <a:p>
            <a:pPr marL="0" indent="0" algn="just">
              <a:buNone/>
            </a:pPr>
            <a:r>
              <a:rPr lang="tr-TR" sz="2400" dirty="0" smtClean="0"/>
              <a:t>Aslında </a:t>
            </a:r>
            <a:r>
              <a:rPr lang="tr-TR" sz="2400" dirty="0"/>
              <a:t>yapılan bütün etkinlikler, törenler veya toplantılar sunumun içerisine girer. O halde konferanslar, sempozyumlar, dini ve resmi bayramlardaki kutlamalar vb. birer sunumdur</a:t>
            </a:r>
            <a:r>
              <a:rPr lang="tr-TR" sz="2400" dirty="0" smtClean="0"/>
              <a:t>.</a:t>
            </a:r>
          </a:p>
          <a:p>
            <a:pPr marL="0" indent="0" algn="just">
              <a:buNone/>
            </a:pPr>
            <a:r>
              <a:rPr lang="tr-TR" sz="2400" dirty="0"/>
              <a:t>Sunum önceden hazırlanmış ve planlanmış bir konunun etkili ve anlaşılır biçimde dinleyicilere aktarılmasıdır. </a:t>
            </a:r>
          </a:p>
          <a:p>
            <a:pPr marL="0" indent="0" algn="just">
              <a:buNone/>
            </a:pPr>
            <a:endParaRPr lang="tr-TR" sz="2400" dirty="0"/>
          </a:p>
          <a:p>
            <a:pPr marL="0" indent="0" algn="just">
              <a:buNone/>
            </a:pPr>
            <a:endParaRPr lang="tr-TR" sz="2400" dirty="0" smtClean="0"/>
          </a:p>
          <a:p>
            <a:pPr marL="0" indent="0" algn="just">
              <a:buNone/>
            </a:pPr>
            <a:r>
              <a:rPr lang="tr-TR" sz="2400" dirty="0" smtClean="0"/>
              <a:t> </a:t>
            </a: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34</a:t>
            </a:fld>
            <a:endParaRPr lang="tr-TR"/>
          </a:p>
        </p:txBody>
      </p:sp>
    </p:spTree>
    <p:extLst>
      <p:ext uri="{BB962C8B-B14F-4D97-AF65-F5344CB8AC3E}">
        <p14:creationId xmlns:p14="http://schemas.microsoft.com/office/powerpoint/2010/main" val="20458858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BİLGİYE ULAŞMA /</a:t>
            </a:r>
            <a:br>
              <a:rPr lang="tr-TR" sz="3600" b="1" dirty="0" smtClean="0"/>
            </a:br>
            <a:r>
              <a:rPr lang="tr-TR" sz="3600" b="1" dirty="0" smtClean="0"/>
              <a:t>Bilgiyi Sunma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i="1" dirty="0" smtClean="0"/>
              <a:t>Bu </a:t>
            </a:r>
            <a:r>
              <a:rPr lang="tr-TR" sz="2400" i="1" dirty="0"/>
              <a:t>yüzden sunum hazırlanırken ve sunulurken şu noktalara dikkat etmek gerekir: </a:t>
            </a:r>
            <a:endParaRPr lang="tr-TR" sz="2400" i="1" dirty="0" smtClean="0"/>
          </a:p>
          <a:p>
            <a:pPr marL="0" indent="0" algn="just">
              <a:buNone/>
            </a:pPr>
            <a:endParaRPr lang="tr-TR" sz="2400" i="1" dirty="0"/>
          </a:p>
          <a:p>
            <a:pPr algn="just">
              <a:buFont typeface="Wingdings" pitchFamily="2" charset="2"/>
              <a:buChar char="Ø"/>
            </a:pPr>
            <a:r>
              <a:rPr lang="tr-TR" sz="2400" dirty="0" smtClean="0"/>
              <a:t>Resim </a:t>
            </a:r>
            <a:r>
              <a:rPr lang="tr-TR" sz="2400" dirty="0"/>
              <a:t>ve görseller sık, yazı mümkün olduğunca az kullanılır. </a:t>
            </a:r>
          </a:p>
          <a:p>
            <a:pPr algn="just">
              <a:buFont typeface="Wingdings" pitchFamily="2" charset="2"/>
              <a:buChar char="Ø"/>
            </a:pPr>
            <a:r>
              <a:rPr lang="tr-TR" sz="2400" dirty="0" smtClean="0"/>
              <a:t>Grafik</a:t>
            </a:r>
            <a:r>
              <a:rPr lang="tr-TR" sz="2400" dirty="0"/>
              <a:t>, şema ve tablolardan yararlanılmalıdır. </a:t>
            </a:r>
          </a:p>
          <a:p>
            <a:pPr algn="just">
              <a:buFont typeface="Wingdings" pitchFamily="2" charset="2"/>
              <a:buChar char="Ø"/>
            </a:pPr>
            <a:r>
              <a:rPr lang="tr-TR" sz="2400" dirty="0" smtClean="0"/>
              <a:t>Animasyonlardan </a:t>
            </a:r>
            <a:r>
              <a:rPr lang="tr-TR" sz="2400" dirty="0"/>
              <a:t>yararlanılmalıdır. </a:t>
            </a:r>
          </a:p>
          <a:p>
            <a:pPr algn="just">
              <a:buFont typeface="Wingdings" pitchFamily="2" charset="2"/>
              <a:buChar char="Ø"/>
            </a:pPr>
            <a:r>
              <a:rPr lang="tr-TR" sz="2400" dirty="0" smtClean="0"/>
              <a:t>Çok </a:t>
            </a:r>
            <a:r>
              <a:rPr lang="tr-TR" sz="2400" dirty="0"/>
              <a:t>ve dikkat çeken renkler kullanılmalıdır. </a:t>
            </a:r>
          </a:p>
          <a:p>
            <a:pPr algn="just">
              <a:buFont typeface="Wingdings" pitchFamily="2" charset="2"/>
              <a:buChar char="Ø"/>
            </a:pPr>
            <a:r>
              <a:rPr lang="tr-TR" sz="2400" dirty="0" smtClean="0"/>
              <a:t>Dinleyicilerle </a:t>
            </a:r>
            <a:r>
              <a:rPr lang="tr-TR" sz="2400" dirty="0"/>
              <a:t>göz teması kurulmalıdır. </a:t>
            </a:r>
          </a:p>
          <a:p>
            <a:pPr algn="just">
              <a:buFont typeface="Wingdings" pitchFamily="2" charset="2"/>
              <a:buChar char="Ø"/>
            </a:pPr>
            <a:r>
              <a:rPr lang="tr-TR" sz="2400" dirty="0" smtClean="0"/>
              <a:t>Geri </a:t>
            </a:r>
            <a:r>
              <a:rPr lang="tr-TR" sz="2400" dirty="0"/>
              <a:t>bildirim almaya dikkat edilmelidir. </a:t>
            </a:r>
          </a:p>
          <a:p>
            <a:pPr algn="just"/>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35</a:t>
            </a:fld>
            <a:endParaRPr lang="tr-TR"/>
          </a:p>
        </p:txBody>
      </p:sp>
    </p:spTree>
    <p:extLst>
      <p:ext uri="{BB962C8B-B14F-4D97-AF65-F5344CB8AC3E}">
        <p14:creationId xmlns:p14="http://schemas.microsoft.com/office/powerpoint/2010/main" val="832671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BİLGİYE ULAŞMA /</a:t>
            </a:r>
            <a:br>
              <a:rPr lang="tr-TR" sz="3600" b="1" dirty="0" smtClean="0"/>
            </a:br>
            <a:r>
              <a:rPr lang="tr-TR" sz="3600" b="1" dirty="0"/>
              <a:t>Bilgi Toplumu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a:t>Bilgi toplumu her şeyden önce; bilgiye değer veren, onu kullanmasını bilen, bilgi üretebilen bir toplumdur. Bilgi toplumu; 1950 ve 1960’lı yıllarda Amerika, Japonya, Batı Avrupa ülkeleri gibi gelişmiş ülkelerde, bilgi teknolojilerinin artarak kullanımıyla meydana gelmiş bir aşamadır. </a:t>
            </a:r>
            <a:endParaRPr lang="tr-TR" sz="2400" dirty="0" smtClean="0"/>
          </a:p>
          <a:p>
            <a:pPr marL="0" indent="0" algn="just">
              <a:buNone/>
            </a:pPr>
            <a:r>
              <a:rPr lang="tr-TR" sz="2400" dirty="0"/>
              <a:t>Gelişmiş ülkelerde biçimlenen bu aşamanın en önemli özelliği; bilginin ve bilgi teknolojilerinin tarım, sanayi, hizmet ve sektörlerinin yanı sıra eğitim, sağlık, iletişim gibi her alanda kullanılabilir olmasıdır. </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36</a:t>
            </a:fld>
            <a:endParaRPr lang="tr-TR"/>
          </a:p>
        </p:txBody>
      </p:sp>
    </p:spTree>
    <p:extLst>
      <p:ext uri="{BB962C8B-B14F-4D97-AF65-F5344CB8AC3E}">
        <p14:creationId xmlns:p14="http://schemas.microsoft.com/office/powerpoint/2010/main" val="38140470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BİLGİYE ULAŞMA /</a:t>
            </a:r>
            <a:br>
              <a:rPr lang="tr-TR" sz="3600" b="1" dirty="0" smtClean="0"/>
            </a:br>
            <a:r>
              <a:rPr lang="tr-TR" sz="3600" b="1" dirty="0" smtClean="0"/>
              <a:t>Bilgi Toplumu </a:t>
            </a:r>
            <a:endParaRPr lang="tr-TR" sz="3600" dirty="0"/>
          </a:p>
        </p:txBody>
      </p:sp>
      <p:sp>
        <p:nvSpPr>
          <p:cNvPr id="3" name="İçerik Yer Tutucusu 2"/>
          <p:cNvSpPr>
            <a:spLocks noGrp="1"/>
          </p:cNvSpPr>
          <p:nvPr>
            <p:ph idx="1"/>
          </p:nvPr>
        </p:nvSpPr>
        <p:spPr/>
        <p:txBody>
          <a:bodyPr>
            <a:normAutofit/>
          </a:bodyPr>
          <a:lstStyle/>
          <a:p>
            <a:pPr marL="0" indent="0" algn="just">
              <a:buNone/>
            </a:pPr>
            <a:endParaRPr lang="tr-TR" sz="2400" dirty="0" smtClean="0"/>
          </a:p>
          <a:p>
            <a:pPr marL="0" indent="0" algn="just">
              <a:buNone/>
            </a:pPr>
            <a:endParaRPr lang="tr-TR" sz="2400" dirty="0"/>
          </a:p>
          <a:p>
            <a:pPr marL="0" indent="0" algn="just">
              <a:buNone/>
            </a:pPr>
            <a:r>
              <a:rPr lang="tr-TR" sz="2400" dirty="0" smtClean="0"/>
              <a:t>Toplumların </a:t>
            </a:r>
            <a:r>
              <a:rPr lang="tr-TR" sz="2400" dirty="0"/>
              <a:t>gelişmişlik düzeyleri bilgiye sahip olmak ve bilgi teknolojilerini etkili kullanabilmek ile doğrudan ilişkilidir. </a:t>
            </a:r>
            <a:endParaRPr lang="tr-TR" sz="2400" dirty="0" smtClean="0"/>
          </a:p>
          <a:p>
            <a:pPr marL="0" indent="0" algn="just">
              <a:buNone/>
            </a:pPr>
            <a:r>
              <a:rPr lang="tr-TR" sz="2400" dirty="0"/>
              <a:t>Gelişmiş ülkelerde biçimlenen bu aşamanın en önemli özelliği; bilginin ve bilgi teknolojilerinin tarım, sanayi, hizmet ve sektörlerinin yanı sıra eğitim, sağlık, iletişim gibi her alanda kullanılabilir olmasıdır. </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37</a:t>
            </a:fld>
            <a:endParaRPr lang="tr-TR"/>
          </a:p>
        </p:txBody>
      </p:sp>
    </p:spTree>
    <p:extLst>
      <p:ext uri="{BB962C8B-B14F-4D97-AF65-F5344CB8AC3E}">
        <p14:creationId xmlns:p14="http://schemas.microsoft.com/office/powerpoint/2010/main" val="24045272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BİLGİYE ULAŞMA /</a:t>
            </a:r>
            <a:br>
              <a:rPr lang="tr-TR" sz="3600" b="1" dirty="0" smtClean="0"/>
            </a:br>
            <a:r>
              <a:rPr lang="tr-TR" sz="3600" b="1" dirty="0"/>
              <a:t>Bilgi Kirliliği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a:t>Gelişen kitle iletişim araçları, değişen iş dünyası, gelişen şehir yaşamı giderek daha fazla bilgi üretilmesine ve yayılmasına yol açmaktadır</a:t>
            </a:r>
            <a:r>
              <a:rPr lang="tr-TR" sz="2400" dirty="0" smtClean="0"/>
              <a:t>.</a:t>
            </a:r>
          </a:p>
          <a:p>
            <a:pPr marL="0" indent="0" algn="just">
              <a:buNone/>
            </a:pPr>
            <a:r>
              <a:rPr lang="tr-TR" sz="2400" dirty="0" smtClean="0"/>
              <a:t>Bu </a:t>
            </a:r>
            <a:r>
              <a:rPr lang="tr-TR" sz="2400" dirty="0"/>
              <a:t>durum daha fazla bilgiye daha kısa sürede ulaşmayı sağlamaktadır ancak bu durum bilginin güvenilirliğinin kontrolünü de zorlaştırmaktadır. </a:t>
            </a:r>
            <a:endParaRPr lang="tr-TR" sz="2400" dirty="0" smtClean="0"/>
          </a:p>
          <a:p>
            <a:pPr marL="0" indent="0" algn="just">
              <a:buNone/>
            </a:pPr>
            <a:r>
              <a:rPr lang="tr-TR" sz="2400" dirty="0"/>
              <a:t>Bilgi kirliliği, doğruluğu veya yanlışlığı tespit edilemeyen ve kasıtlı olarak yayılan bilgidir.</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38</a:t>
            </a:fld>
            <a:endParaRPr lang="tr-TR"/>
          </a:p>
        </p:txBody>
      </p:sp>
    </p:spTree>
    <p:extLst>
      <p:ext uri="{BB962C8B-B14F-4D97-AF65-F5344CB8AC3E}">
        <p14:creationId xmlns:p14="http://schemas.microsoft.com/office/powerpoint/2010/main" val="41798091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BİLGİYE ULAŞMA /</a:t>
            </a:r>
            <a:br>
              <a:rPr lang="tr-TR" sz="3600" b="1" dirty="0" smtClean="0"/>
            </a:br>
            <a:r>
              <a:rPr lang="tr-TR" sz="3600" b="1" dirty="0" smtClean="0"/>
              <a:t>Bilginin </a:t>
            </a:r>
            <a:r>
              <a:rPr lang="tr-TR" sz="3600" b="1" dirty="0"/>
              <a:t>Güvenilirliği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a:t>Yapılan araştırma sonuçlarına göre öğrenciler bilgi bulma konusunda en çok interneti kullanmaktadır. Diğer yandan öğrenciler buldukları bilginin güvenilirliği konusunda şüphe içindedir. İnternet; araştırmacılar, çalışanlar için de çok önemli ve vazgeçilmez bir kaynaktır.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39</a:t>
            </a:fld>
            <a:endParaRPr lang="tr-TR"/>
          </a:p>
        </p:txBody>
      </p:sp>
    </p:spTree>
    <p:extLst>
      <p:ext uri="{BB962C8B-B14F-4D97-AF65-F5344CB8AC3E}">
        <p14:creationId xmlns:p14="http://schemas.microsoft.com/office/powerpoint/2010/main" val="4082664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noAutofit/>
          </a:bodyPr>
          <a:lstStyle/>
          <a:p>
            <a:r>
              <a:rPr lang="tr-TR" sz="3600" b="1" dirty="0" smtClean="0"/>
              <a:t>1.ÖĞRENMEYİ ÖĞRENME/</a:t>
            </a:r>
            <a:r>
              <a:rPr lang="tr-TR" sz="3600" dirty="0" smtClean="0"/>
              <a:t>Öğrenmek Nedir?</a:t>
            </a:r>
            <a:r>
              <a:rPr lang="tr-TR" sz="3600" b="1" dirty="0" smtClean="0"/>
              <a:t> </a:t>
            </a:r>
            <a:endParaRPr lang="tr-TR" sz="3600" dirty="0"/>
          </a:p>
        </p:txBody>
      </p:sp>
      <p:sp>
        <p:nvSpPr>
          <p:cNvPr id="8" name="İçerik Yer Tutucusu 7"/>
          <p:cNvSpPr>
            <a:spLocks noGrp="1"/>
          </p:cNvSpPr>
          <p:nvPr>
            <p:ph idx="1"/>
          </p:nvPr>
        </p:nvSpPr>
        <p:spPr/>
        <p:txBody>
          <a:bodyPr>
            <a:normAutofit/>
          </a:bodyPr>
          <a:lstStyle/>
          <a:p>
            <a:pPr marL="0" indent="0" algn="just">
              <a:buNone/>
            </a:pPr>
            <a:r>
              <a:rPr lang="tr-TR" sz="2400" b="1" i="1" dirty="0"/>
              <a:t>Öğrenme</a:t>
            </a:r>
            <a:r>
              <a:rPr lang="tr-TR" sz="2400" dirty="0"/>
              <a:t>, </a:t>
            </a:r>
            <a:endParaRPr lang="tr-TR" sz="2400" dirty="0" smtClean="0"/>
          </a:p>
          <a:p>
            <a:pPr marL="0" indent="0" algn="just">
              <a:buNone/>
            </a:pPr>
            <a:r>
              <a:rPr lang="tr-TR" sz="2400" dirty="0"/>
              <a:t>B</a:t>
            </a:r>
            <a:r>
              <a:rPr lang="tr-TR" sz="2400" dirty="0" smtClean="0"/>
              <a:t>ireyin </a:t>
            </a:r>
            <a:r>
              <a:rPr lang="tr-TR" sz="2400" dirty="0"/>
              <a:t>olgunlaşma düzeyine göre yaşantıları aracılığıyla veya çevresiyle etkileşimi sonucunda, yeni davranışlar kazanması ya da eski davranışlarını değiştirmesi sürecidir. </a:t>
            </a:r>
            <a:endParaRPr lang="tr-TR" sz="2400" dirty="0" smtClean="0"/>
          </a:p>
          <a:p>
            <a:pPr marL="0" indent="0" algn="just">
              <a:buNone/>
            </a:pPr>
            <a:endParaRPr lang="tr-TR" sz="2400" dirty="0"/>
          </a:p>
          <a:p>
            <a:pPr marL="0" indent="0" algn="just">
              <a:buNone/>
            </a:pPr>
            <a:r>
              <a:rPr lang="tr-TR" sz="2400" dirty="0" smtClean="0"/>
              <a:t>Öğrenme </a:t>
            </a:r>
            <a:r>
              <a:rPr lang="tr-TR" sz="2400" dirty="0"/>
              <a:t>hangi kaynağa dayanırsa dayansın, davranışlarımızda nispeten </a:t>
            </a:r>
            <a:r>
              <a:rPr lang="tr-TR" sz="2400" b="1" dirty="0"/>
              <a:t>“kalıcı-izli” </a:t>
            </a:r>
            <a:r>
              <a:rPr lang="tr-TR" sz="2400" dirty="0"/>
              <a:t>değişikliklere yol açar. Bir davranışın değişmesi demek; eskiden yapılmayan bir hareketin yapılabilmesi, bilinmeyen bir şeyin bilinir hale gelmesi, bir görüş ya da düşünüşün benimsenmesi ya da bırakılması anlamına gelir.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4</a:t>
            </a:fld>
            <a:endParaRPr lang="tr-TR"/>
          </a:p>
        </p:txBody>
      </p:sp>
    </p:spTree>
    <p:extLst>
      <p:ext uri="{BB962C8B-B14F-4D97-AF65-F5344CB8AC3E}">
        <p14:creationId xmlns:p14="http://schemas.microsoft.com/office/powerpoint/2010/main" val="36825709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BİLGİYE ULAŞMA /</a:t>
            </a:r>
            <a:br>
              <a:rPr lang="tr-TR" sz="3600" b="1" dirty="0" smtClean="0"/>
            </a:br>
            <a:r>
              <a:rPr lang="tr-TR" sz="3600" b="1" dirty="0" smtClean="0"/>
              <a:t>Bilginin Güvenilirliği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smtClean="0"/>
              <a:t>Yine burada </a:t>
            </a:r>
            <a:r>
              <a:rPr lang="tr-TR" sz="2400" b="1" dirty="0" smtClean="0"/>
              <a:t>kaynağın güvenilirliği, doğruluğu </a:t>
            </a:r>
            <a:r>
              <a:rPr lang="tr-TR" sz="2400" dirty="0" smtClean="0"/>
              <a:t>ve </a:t>
            </a:r>
            <a:r>
              <a:rPr lang="tr-TR" sz="2400" b="1" dirty="0" smtClean="0"/>
              <a:t>güncelliği </a:t>
            </a:r>
            <a:r>
              <a:rPr lang="tr-TR" sz="2400" dirty="0" smtClean="0"/>
              <a:t>sorunu ortaya çıkmaktadır. Çünkü web üzerinde yayınlanan bilgilerin </a:t>
            </a:r>
            <a:r>
              <a:rPr lang="tr-TR" sz="2400" dirty="0" err="1" smtClean="0"/>
              <a:t>herbiri</a:t>
            </a:r>
            <a:r>
              <a:rPr lang="tr-TR" sz="2400" dirty="0" smtClean="0"/>
              <a:t> için herhangi bir denetim söz konusu değildir. İnternetteki bilgiler, belli bir yerde değil her yerde mevcuttur; bilgiler sürekli artmakta, yenilenmektedir. Bu da yine denetim yolunu çıkmaza sokmakta, bilgiyle ilgili şüpheye düşürmektedir.</a:t>
            </a:r>
          </a:p>
          <a:p>
            <a:pPr marL="0" indent="0" algn="just">
              <a:buNone/>
            </a:pPr>
            <a:r>
              <a:rPr lang="tr-TR" sz="2400" dirty="0"/>
              <a:t>İnternet, isteyen herkesin istediği şekilde bilgi yayımlamasını mümkün kılan bir teknolojidir. Bu da internete olan güvenin azalmasında bir etkendir. </a:t>
            </a:r>
          </a:p>
          <a:p>
            <a:pPr marL="0" indent="0" algn="just">
              <a:buNone/>
            </a:pPr>
            <a:r>
              <a:rPr lang="tr-TR" sz="2400" dirty="0" smtClean="0"/>
              <a:t> </a:t>
            </a: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40</a:t>
            </a:fld>
            <a:endParaRPr lang="tr-TR"/>
          </a:p>
        </p:txBody>
      </p:sp>
    </p:spTree>
    <p:extLst>
      <p:ext uri="{BB962C8B-B14F-4D97-AF65-F5344CB8AC3E}">
        <p14:creationId xmlns:p14="http://schemas.microsoft.com/office/powerpoint/2010/main" val="33110378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BİLGİYE ULAŞMA /</a:t>
            </a:r>
            <a:br>
              <a:rPr lang="tr-TR" sz="3600" b="1" dirty="0" smtClean="0"/>
            </a:br>
            <a:r>
              <a:rPr lang="tr-TR" sz="3600" b="1" dirty="0" smtClean="0"/>
              <a:t>Bilginin Güvenilirliği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a:t>İnternette yayımlanan bilginin güvenilirliğini tespit etmek için bazı yollar vardır. Bunlardan birincisi bu bilgiyi kimin yazdığı, ikincisi kimin yayınladığı (bilimsel kurumlar, kamuoyunca tanınan kurumlar ve mesleki bilimsel dergiler vb.), üçüncüsü ise belgenin ve bilginin ne kadar güncel olduğudur</a:t>
            </a:r>
            <a:r>
              <a:rPr lang="tr-TR" sz="2400" dirty="0" smtClean="0"/>
              <a:t>.</a:t>
            </a:r>
          </a:p>
          <a:p>
            <a:pPr marL="0" indent="0" algn="just">
              <a:buNone/>
            </a:pPr>
            <a:r>
              <a:rPr lang="tr-TR" sz="2400" dirty="0"/>
              <a:t>Ulaşılan bilginin ne zaman oluşturulduğu konusunda dikkatli olmak gerekir. Bilgiyi yayınlayan sitenin ne zaman güncellendiğini bilmemiz hepsinden önemlidir; güncelleme bilginin güvenilirliği açısından </a:t>
            </a:r>
            <a:r>
              <a:rPr lang="tr-TR" sz="2400" dirty="0" smtClean="0"/>
              <a:t>şarttır.</a:t>
            </a:r>
            <a:endParaRPr lang="tr-TR" sz="2400" dirty="0"/>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41</a:t>
            </a:fld>
            <a:endParaRPr lang="tr-TR"/>
          </a:p>
        </p:txBody>
      </p:sp>
    </p:spTree>
    <p:extLst>
      <p:ext uri="{BB962C8B-B14F-4D97-AF65-F5344CB8AC3E}">
        <p14:creationId xmlns:p14="http://schemas.microsoft.com/office/powerpoint/2010/main" val="269676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lstStyle/>
          <a:p>
            <a:r>
              <a:rPr lang="tr-TR" sz="2400" dirty="0" err="1" smtClean="0"/>
              <a:t>Bİlİm</a:t>
            </a:r>
            <a:r>
              <a:rPr lang="tr-TR" sz="2400" dirty="0" smtClean="0"/>
              <a:t> </a:t>
            </a:r>
            <a:r>
              <a:rPr lang="tr-TR" sz="2400" dirty="0"/>
              <a:t>ve </a:t>
            </a:r>
            <a:r>
              <a:rPr lang="tr-TR" sz="2400" dirty="0" err="1" smtClean="0"/>
              <a:t>Bİlİmsel</a:t>
            </a:r>
            <a:r>
              <a:rPr lang="tr-TR" sz="2400" dirty="0" smtClean="0"/>
              <a:t> </a:t>
            </a:r>
            <a:r>
              <a:rPr lang="tr-TR" sz="2400" dirty="0" err="1" smtClean="0"/>
              <a:t>Bİlgİ</a:t>
            </a:r>
            <a:r>
              <a:rPr lang="tr-TR" sz="2400" dirty="0" smtClean="0"/>
              <a:t> </a:t>
            </a:r>
            <a:r>
              <a:rPr lang="tr-TR" dirty="0" smtClean="0"/>
              <a:t/>
            </a:r>
            <a:br>
              <a:rPr lang="tr-TR" dirty="0" smtClean="0"/>
            </a:br>
            <a:endParaRPr lang="tr-TR" dirty="0"/>
          </a:p>
        </p:txBody>
      </p:sp>
      <p:sp>
        <p:nvSpPr>
          <p:cNvPr id="8" name="Metin Yer Tutucusu 7"/>
          <p:cNvSpPr>
            <a:spLocks noGrp="1"/>
          </p:cNvSpPr>
          <p:nvPr>
            <p:ph type="body" idx="1"/>
          </p:nvPr>
        </p:nvSpPr>
        <p:spPr/>
        <p:txBody>
          <a:bodyPr>
            <a:normAutofit/>
          </a:bodyPr>
          <a:lstStyle/>
          <a:p>
            <a:r>
              <a:rPr lang="tr-TR" sz="4000" b="1" dirty="0"/>
              <a:t>VERİ TOPLAMA </a:t>
            </a:r>
            <a:endParaRPr lang="tr-TR" sz="40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42</a:t>
            </a:fld>
            <a:endParaRPr lang="tr-TR"/>
          </a:p>
        </p:txBody>
      </p:sp>
    </p:spTree>
    <p:extLst>
      <p:ext uri="{BB962C8B-B14F-4D97-AF65-F5344CB8AC3E}">
        <p14:creationId xmlns:p14="http://schemas.microsoft.com/office/powerpoint/2010/main" val="10192570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noAutofit/>
          </a:bodyPr>
          <a:lstStyle/>
          <a:p>
            <a:r>
              <a:rPr lang="tr-TR" sz="3600" b="1" dirty="0" smtClean="0"/>
              <a:t>VERİ TOPLAMA/</a:t>
            </a:r>
            <a:r>
              <a:rPr lang="tr-TR" sz="3600" dirty="0" smtClean="0"/>
              <a:t/>
            </a:r>
            <a:br>
              <a:rPr lang="tr-TR" sz="3600" dirty="0" smtClean="0"/>
            </a:br>
            <a:r>
              <a:rPr lang="tr-TR" sz="3600" dirty="0" smtClean="0"/>
              <a:t>Bilim Ve Bilimsel Bilgi</a:t>
            </a:r>
            <a:endParaRPr lang="tr-TR" sz="3600" dirty="0"/>
          </a:p>
        </p:txBody>
      </p:sp>
      <p:sp>
        <p:nvSpPr>
          <p:cNvPr id="8" name="İçerik Yer Tutucusu 7"/>
          <p:cNvSpPr>
            <a:spLocks noGrp="1"/>
          </p:cNvSpPr>
          <p:nvPr>
            <p:ph idx="1"/>
          </p:nvPr>
        </p:nvSpPr>
        <p:spPr/>
        <p:txBody>
          <a:bodyPr>
            <a:normAutofit/>
          </a:bodyPr>
          <a:lstStyle/>
          <a:p>
            <a:pPr marL="0" indent="0" algn="just">
              <a:buNone/>
            </a:pPr>
            <a:r>
              <a:rPr lang="tr-TR" sz="2400" dirty="0"/>
              <a:t>Bilim insanlık kadar eskidir ve insanlığın başlangıcından beri vardır. İnsanoğlu, başlangıçtan bu yana hep anlama ve açıklama çabası içerisinde olmuştur. Bilim çok yönlü değişen ve gelişen bir olgu olduğundan çeşitli tanımlamalar yapılmıştır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43</a:t>
            </a:fld>
            <a:endParaRPr lang="tr-TR"/>
          </a:p>
        </p:txBody>
      </p:sp>
    </p:spTree>
    <p:extLst>
      <p:ext uri="{BB962C8B-B14F-4D97-AF65-F5344CB8AC3E}">
        <p14:creationId xmlns:p14="http://schemas.microsoft.com/office/powerpoint/2010/main" val="24395058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a:t>
            </a:r>
            <a:r>
              <a:rPr lang="tr-TR" sz="3600" dirty="0" smtClean="0"/>
              <a:t/>
            </a:r>
            <a:br>
              <a:rPr lang="tr-TR" sz="3600" dirty="0" smtClean="0"/>
            </a:br>
            <a:r>
              <a:rPr lang="tr-TR" sz="3600" dirty="0" smtClean="0"/>
              <a:t>Bilim Ve Bilimsel Bilgi</a:t>
            </a:r>
            <a:endParaRPr lang="tr-TR" sz="3600" dirty="0"/>
          </a:p>
        </p:txBody>
      </p:sp>
      <p:sp>
        <p:nvSpPr>
          <p:cNvPr id="3" name="İçerik Yer Tutucusu 2"/>
          <p:cNvSpPr>
            <a:spLocks noGrp="1"/>
          </p:cNvSpPr>
          <p:nvPr>
            <p:ph idx="1"/>
          </p:nvPr>
        </p:nvSpPr>
        <p:spPr/>
        <p:txBody>
          <a:bodyPr>
            <a:normAutofit/>
          </a:bodyPr>
          <a:lstStyle/>
          <a:p>
            <a:pPr algn="just"/>
            <a:r>
              <a:rPr lang="tr-TR" sz="2400" b="1" dirty="0" smtClean="0"/>
              <a:t>Bilim</a:t>
            </a:r>
            <a:r>
              <a:rPr lang="tr-TR" sz="2400" b="1" dirty="0"/>
              <a:t>: </a:t>
            </a:r>
            <a:r>
              <a:rPr lang="tr-TR" sz="2400" dirty="0"/>
              <a:t>Tarafsız gözlem ve deneylerle elde edilen düzenli bilgiler topluluğudur. </a:t>
            </a:r>
          </a:p>
          <a:p>
            <a:pPr algn="just"/>
            <a:r>
              <a:rPr lang="tr-TR" sz="2400" b="1" dirty="0" smtClean="0"/>
              <a:t>Bilim</a:t>
            </a:r>
            <a:r>
              <a:rPr lang="tr-TR" sz="2400" b="1" dirty="0"/>
              <a:t>: </a:t>
            </a:r>
            <a:r>
              <a:rPr lang="tr-TR" sz="2400" dirty="0"/>
              <a:t>Evrenin ya da olayların bir bölümünü konu olarak seçen, deneysel yöntemlere ve gerçekliğe dayanarak yasalar çıkarmaya çalışan düzenli bilgidir. </a:t>
            </a:r>
          </a:p>
          <a:p>
            <a:pPr algn="just"/>
            <a:r>
              <a:rPr lang="tr-TR" sz="2400" b="1" dirty="0" smtClean="0"/>
              <a:t>Bilim</a:t>
            </a:r>
            <a:r>
              <a:rPr lang="tr-TR" sz="2400" b="1" dirty="0"/>
              <a:t>: </a:t>
            </a:r>
            <a:r>
              <a:rPr lang="tr-TR" sz="2400" dirty="0"/>
              <a:t>Gözlem ve gözleme dayalı, akıl yürütme yoluyla dünyaya ilişkin olguları birbirine bağlayan yasaları bulma çabasıdır.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44</a:t>
            </a:fld>
            <a:endParaRPr lang="tr-TR"/>
          </a:p>
        </p:txBody>
      </p:sp>
    </p:spTree>
    <p:extLst>
      <p:ext uri="{BB962C8B-B14F-4D97-AF65-F5344CB8AC3E}">
        <p14:creationId xmlns:p14="http://schemas.microsoft.com/office/powerpoint/2010/main" val="7667586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a:t>
            </a:r>
            <a:r>
              <a:rPr lang="tr-TR" sz="3600" dirty="0" smtClean="0"/>
              <a:t/>
            </a:r>
            <a:br>
              <a:rPr lang="tr-TR" sz="3600" dirty="0" smtClean="0"/>
            </a:br>
            <a:r>
              <a:rPr lang="tr-TR" sz="3600" dirty="0" smtClean="0"/>
              <a:t>Bilim Ve Bilimsel Bilgi</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i="1" dirty="0"/>
              <a:t>Bu tanımlardan bilginin özelliklerini aşağıdaki gibi özetleyebiliriz:</a:t>
            </a:r>
            <a:r>
              <a:rPr lang="tr-TR" sz="2400" dirty="0"/>
              <a:t> </a:t>
            </a:r>
            <a:endParaRPr lang="tr-TR" sz="2400" dirty="0" smtClean="0"/>
          </a:p>
          <a:p>
            <a:pPr algn="just">
              <a:buFont typeface="Wingdings" pitchFamily="2" charset="2"/>
              <a:buChar char="Ø"/>
            </a:pPr>
            <a:r>
              <a:rPr lang="tr-TR" sz="2400" dirty="0" smtClean="0"/>
              <a:t>Olgusaldır</a:t>
            </a:r>
            <a:r>
              <a:rPr lang="tr-TR" sz="2400" dirty="0"/>
              <a:t>: Gözlenebilir, görülebilir olgu/olaylar bilimin konusudur. </a:t>
            </a:r>
          </a:p>
          <a:p>
            <a:pPr algn="just">
              <a:buFont typeface="Wingdings" pitchFamily="2" charset="2"/>
              <a:buChar char="Ø"/>
            </a:pPr>
            <a:r>
              <a:rPr lang="tr-TR" sz="2400" dirty="0" smtClean="0"/>
              <a:t>Genelleyicidir</a:t>
            </a:r>
            <a:r>
              <a:rPr lang="tr-TR" sz="2400" dirty="0"/>
              <a:t>: Bilim tek bir olgudan ziyade, olgu gruplarıyla uğraşır. </a:t>
            </a:r>
          </a:p>
          <a:p>
            <a:pPr algn="just">
              <a:buFont typeface="Wingdings" pitchFamily="2" charset="2"/>
              <a:buChar char="Ø"/>
            </a:pPr>
            <a:r>
              <a:rPr lang="tr-TR" sz="2400" dirty="0" smtClean="0"/>
              <a:t>Yöntemi </a:t>
            </a:r>
            <a:r>
              <a:rPr lang="tr-TR" sz="2400" dirty="0"/>
              <a:t>tümevarımdır. </a:t>
            </a:r>
          </a:p>
          <a:p>
            <a:pPr algn="just">
              <a:buFont typeface="Wingdings" pitchFamily="2" charset="2"/>
              <a:buChar char="Ø"/>
            </a:pPr>
            <a:r>
              <a:rPr lang="tr-TR" sz="2400" dirty="0" smtClean="0"/>
              <a:t>Yasa </a:t>
            </a:r>
            <a:r>
              <a:rPr lang="tr-TR" sz="2400" dirty="0"/>
              <a:t>ve genellemelere ulaşmaya çalışır. </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45</a:t>
            </a:fld>
            <a:endParaRPr lang="tr-TR"/>
          </a:p>
        </p:txBody>
      </p:sp>
    </p:spTree>
    <p:extLst>
      <p:ext uri="{BB962C8B-B14F-4D97-AF65-F5344CB8AC3E}">
        <p14:creationId xmlns:p14="http://schemas.microsoft.com/office/powerpoint/2010/main" val="17330983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a:t>
            </a:r>
            <a:r>
              <a:rPr lang="tr-TR" sz="3600" dirty="0" smtClean="0"/>
              <a:t/>
            </a:r>
            <a:br>
              <a:rPr lang="tr-TR" sz="3600" dirty="0" smtClean="0"/>
            </a:br>
            <a:r>
              <a:rPr lang="tr-TR" sz="3600" dirty="0" smtClean="0"/>
              <a:t>Bilim Ve Bilimsel Bilgi</a:t>
            </a:r>
            <a:endParaRPr lang="tr-TR" sz="3600"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400" dirty="0" smtClean="0"/>
              <a:t>Evrenseldir</a:t>
            </a:r>
            <a:r>
              <a:rPr lang="tr-TR" sz="2400" dirty="0"/>
              <a:t>. </a:t>
            </a:r>
          </a:p>
          <a:p>
            <a:pPr algn="just">
              <a:buFont typeface="Wingdings" pitchFamily="2" charset="2"/>
              <a:buChar char="Ø"/>
            </a:pPr>
            <a:r>
              <a:rPr lang="tr-TR" sz="2400" dirty="0" smtClean="0"/>
              <a:t>Nesneldir</a:t>
            </a:r>
            <a:r>
              <a:rPr lang="tr-TR" sz="2400" dirty="0"/>
              <a:t>. </a:t>
            </a:r>
          </a:p>
          <a:p>
            <a:pPr algn="just">
              <a:buFont typeface="Wingdings" pitchFamily="2" charset="2"/>
              <a:buChar char="Ø"/>
            </a:pPr>
            <a:r>
              <a:rPr lang="tr-TR" sz="2400" dirty="0" smtClean="0"/>
              <a:t>Kesindir</a:t>
            </a:r>
            <a:r>
              <a:rPr lang="tr-TR" sz="2400" dirty="0"/>
              <a:t>, doğrulanabilme özelliği vardır. </a:t>
            </a:r>
          </a:p>
          <a:p>
            <a:pPr algn="just">
              <a:buFont typeface="Wingdings" pitchFamily="2" charset="2"/>
              <a:buChar char="Ø"/>
            </a:pPr>
            <a:r>
              <a:rPr lang="tr-TR" sz="2400" dirty="0" smtClean="0"/>
              <a:t>Birikimli </a:t>
            </a:r>
            <a:r>
              <a:rPr lang="tr-TR" sz="2400" dirty="0"/>
              <a:t>olarak ilerler. </a:t>
            </a:r>
          </a:p>
          <a:p>
            <a:pPr algn="just">
              <a:buFont typeface="Wingdings" pitchFamily="2" charset="2"/>
              <a:buChar char="Ø"/>
            </a:pPr>
            <a:r>
              <a:rPr lang="tr-TR" sz="2400" dirty="0" smtClean="0"/>
              <a:t>Akıl </a:t>
            </a:r>
            <a:r>
              <a:rPr lang="tr-TR" sz="2400" dirty="0"/>
              <a:t>ve mantık ilkelerini kullanır. </a:t>
            </a:r>
          </a:p>
          <a:p>
            <a:pPr algn="just">
              <a:buFont typeface="Wingdings" pitchFamily="2" charset="2"/>
              <a:buChar char="Ø"/>
            </a:pPr>
            <a:r>
              <a:rPr lang="tr-TR" sz="2400" dirty="0" smtClean="0"/>
              <a:t>Uygulanabilir</a:t>
            </a:r>
            <a:r>
              <a:rPr lang="tr-TR" sz="2400" dirty="0"/>
              <a:t>. </a:t>
            </a:r>
          </a:p>
          <a:p>
            <a:pPr algn="just">
              <a:buFont typeface="Wingdings" pitchFamily="2" charset="2"/>
              <a:buChar char="Ø"/>
            </a:pPr>
            <a:r>
              <a:rPr lang="tr-TR" sz="2400" dirty="0" smtClean="0"/>
              <a:t>Değişebilme </a:t>
            </a:r>
            <a:r>
              <a:rPr lang="tr-TR" sz="2400" dirty="0"/>
              <a:t>ve kendini yenileme özelliğine sahiptir. </a:t>
            </a:r>
          </a:p>
          <a:p>
            <a:pPr algn="just">
              <a:buFont typeface="Wingdings" pitchFamily="2" charset="2"/>
              <a:buChar char="Ø"/>
            </a:pPr>
            <a:r>
              <a:rPr lang="tr-TR" sz="2400" dirty="0" smtClean="0"/>
              <a:t>Tekrarlanma </a:t>
            </a:r>
            <a:r>
              <a:rPr lang="tr-TR" sz="2400" dirty="0"/>
              <a:t>özelliğine sahiptir. </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46</a:t>
            </a:fld>
            <a:endParaRPr lang="tr-TR"/>
          </a:p>
        </p:txBody>
      </p:sp>
    </p:spTree>
    <p:extLst>
      <p:ext uri="{BB962C8B-B14F-4D97-AF65-F5344CB8AC3E}">
        <p14:creationId xmlns:p14="http://schemas.microsoft.com/office/powerpoint/2010/main" val="25284891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noAutofit/>
          </a:bodyPr>
          <a:lstStyle/>
          <a:p>
            <a:r>
              <a:rPr lang="tr-TR" sz="3600" b="1" dirty="0" smtClean="0"/>
              <a:t>VERİ TOPLAMA/</a:t>
            </a:r>
            <a:r>
              <a:rPr lang="tr-TR" sz="3600" dirty="0" smtClean="0"/>
              <a:t/>
            </a:r>
            <a:br>
              <a:rPr lang="tr-TR" sz="3600" dirty="0" smtClean="0"/>
            </a:br>
            <a:r>
              <a:rPr lang="tr-TR" sz="3600" dirty="0" smtClean="0"/>
              <a:t>Bilim Ve Bilimsel Bilgi</a:t>
            </a:r>
            <a:endParaRPr lang="tr-TR" sz="3600" dirty="0"/>
          </a:p>
        </p:txBody>
      </p:sp>
      <p:sp>
        <p:nvSpPr>
          <p:cNvPr id="8" name="İçerik Yer Tutucusu 7"/>
          <p:cNvSpPr>
            <a:spLocks noGrp="1"/>
          </p:cNvSpPr>
          <p:nvPr>
            <p:ph sz="half" idx="1"/>
          </p:nvPr>
        </p:nvSpPr>
        <p:spPr>
          <a:xfrm>
            <a:off x="457200" y="1700808"/>
            <a:ext cx="4690864" cy="4425355"/>
          </a:xfrm>
        </p:spPr>
        <p:txBody>
          <a:bodyPr>
            <a:normAutofit/>
          </a:bodyPr>
          <a:lstStyle/>
          <a:p>
            <a:pPr marL="0" indent="0" algn="just">
              <a:buNone/>
            </a:pPr>
            <a:r>
              <a:rPr lang="tr-TR" sz="2400" b="1" dirty="0"/>
              <a:t>Bilimsel bilgi</a:t>
            </a:r>
            <a:r>
              <a:rPr lang="tr-TR" sz="2400" dirty="0"/>
              <a:t>, bilimsel yöntemler ile elde edilen bilgidir. Bilimsel yöntem akıl, deney ve gözleme dayalıdır. </a:t>
            </a:r>
            <a:endParaRPr lang="tr-TR" sz="2400" dirty="0" smtClean="0"/>
          </a:p>
          <a:p>
            <a:pPr marL="0" indent="0" algn="just">
              <a:buNone/>
            </a:pPr>
            <a:r>
              <a:rPr lang="tr-TR" sz="2400" dirty="0" smtClean="0"/>
              <a:t>Bir </a:t>
            </a:r>
            <a:r>
              <a:rPr lang="tr-TR" sz="2400" dirty="0"/>
              <a:t>bilginin bilimsel olmasının ölçütü yöntemsel olmasıdır. Bilimsel bilgi objektif, sistemli, tutarlı ve eleştiriye açık bilgidir.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47</a:t>
            </a:fld>
            <a:endParaRPr lang="tr-T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700808"/>
            <a:ext cx="3627115"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9876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6856" y="260648"/>
            <a:ext cx="8229600" cy="1143000"/>
          </a:xfrm>
        </p:spPr>
        <p:txBody>
          <a:bodyPr>
            <a:noAutofit/>
          </a:bodyPr>
          <a:lstStyle/>
          <a:p>
            <a:r>
              <a:rPr lang="tr-TR" sz="3600" b="1" dirty="0" smtClean="0"/>
              <a:t>VERİ TOPLAMA/</a:t>
            </a:r>
            <a:r>
              <a:rPr lang="tr-TR" sz="3600" dirty="0" smtClean="0"/>
              <a:t/>
            </a:r>
            <a:br>
              <a:rPr lang="tr-TR" sz="3600" dirty="0" smtClean="0"/>
            </a:br>
            <a:r>
              <a:rPr lang="tr-TR" sz="3600" b="1" dirty="0"/>
              <a:t>Bilimsel Araştırmanın Amaç ve Çeşitleri </a:t>
            </a:r>
            <a:endParaRPr lang="tr-TR" sz="3600" dirty="0"/>
          </a:p>
        </p:txBody>
      </p:sp>
      <p:sp>
        <p:nvSpPr>
          <p:cNvPr id="3" name="İçerik Yer Tutucusu 2"/>
          <p:cNvSpPr>
            <a:spLocks noGrp="1"/>
          </p:cNvSpPr>
          <p:nvPr>
            <p:ph idx="1"/>
          </p:nvPr>
        </p:nvSpPr>
        <p:spPr/>
        <p:txBody>
          <a:bodyPr>
            <a:normAutofit/>
          </a:bodyPr>
          <a:lstStyle/>
          <a:p>
            <a:pPr marL="0" indent="0" algn="just">
              <a:buNone/>
            </a:pPr>
            <a:endParaRPr lang="tr-TR" sz="2400" dirty="0" smtClean="0"/>
          </a:p>
          <a:p>
            <a:pPr marL="0" indent="0" algn="just">
              <a:buNone/>
            </a:pPr>
            <a:r>
              <a:rPr lang="tr-TR" sz="2400" dirty="0" smtClean="0"/>
              <a:t>Araştırma</a:t>
            </a:r>
            <a:r>
              <a:rPr lang="tr-TR" sz="2400" dirty="0"/>
              <a:t>; soru sorma, inceleme, değerlendirme, yorumlama ve karar verme çabasının oluşturduğu bir öğrenme ve bilgi edinme sürecidir. </a:t>
            </a:r>
            <a:endParaRPr lang="tr-TR" sz="2400" dirty="0" smtClean="0"/>
          </a:p>
          <a:p>
            <a:pPr marL="0" indent="0" algn="just">
              <a:buNone/>
            </a:pPr>
            <a:r>
              <a:rPr lang="tr-TR" sz="2400" dirty="0"/>
              <a:t>Araştırma süreci soru sorabilmekle başlar ki bu da en temelde merak etme yeteneğini gerektirir. Bilimsel araştırmayı başlatan temel faktör meraktır. </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48</a:t>
            </a:fld>
            <a:endParaRPr lang="tr-TR"/>
          </a:p>
        </p:txBody>
      </p:sp>
    </p:spTree>
    <p:extLst>
      <p:ext uri="{BB962C8B-B14F-4D97-AF65-F5344CB8AC3E}">
        <p14:creationId xmlns:p14="http://schemas.microsoft.com/office/powerpoint/2010/main" val="32342233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19256" cy="1138138"/>
          </a:xfrm>
        </p:spPr>
        <p:txBody>
          <a:bodyPr>
            <a:noAutofit/>
          </a:bodyPr>
          <a:lstStyle/>
          <a:p>
            <a:r>
              <a:rPr lang="tr-TR" sz="3600" b="1" dirty="0" smtClean="0"/>
              <a:t>VERİ TOPLAMA/</a:t>
            </a:r>
            <a:r>
              <a:rPr lang="tr-TR" sz="3600" dirty="0" smtClean="0"/>
              <a:t/>
            </a:r>
            <a:br>
              <a:rPr lang="tr-TR" sz="3600" dirty="0" smtClean="0"/>
            </a:br>
            <a:r>
              <a:rPr lang="tr-TR" sz="3600" b="1" dirty="0" smtClean="0"/>
              <a:t>Bilimsel Araştırmanın Amaç ve Çeşitleri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a:t>Bir amaca yönelik, belirli aşamalar içerisinde ve bir yöntem dâhilinde yapılan çalışmalara “</a:t>
            </a:r>
            <a:r>
              <a:rPr lang="tr-TR" sz="2400" b="1" dirty="0"/>
              <a:t>Bilimsel Araştırma” </a:t>
            </a:r>
            <a:r>
              <a:rPr lang="tr-TR" sz="2400" dirty="0"/>
              <a:t>denir </a:t>
            </a:r>
          </a:p>
          <a:p>
            <a:pPr marL="0" indent="0" algn="just">
              <a:buNone/>
            </a:pPr>
            <a:r>
              <a:rPr lang="tr-TR" sz="2400" dirty="0"/>
              <a:t>Araştırma sayesinde yeni bilgi, yöntem veya yeni ürünleri daha farklı ve daha elverişli şartlarda elde etmek mümkündür </a:t>
            </a:r>
            <a:r>
              <a:rPr lang="tr-TR" sz="2400" dirty="0" smtClean="0"/>
              <a:t>.</a:t>
            </a:r>
          </a:p>
          <a:p>
            <a:pPr marL="0" indent="0" algn="just">
              <a:buNone/>
            </a:pPr>
            <a:r>
              <a:rPr lang="tr-TR" sz="2400" dirty="0"/>
              <a:t>Bilimsel araştırmaların amaç ve yöntemleri belli bir düzeni gerektirir. Buna bilimsel araştırma sistemi adı verilir ve her bilim türü kendine ait araştırma gerektirir. Tıp alanında yapılan çalışmaların sistemi farklı, gökbiliminin sistemi farklıdır. Buna karşılık tüm bilimsel araştırmalarda gözetilen amaçlar ortaktır. </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49</a:t>
            </a:fld>
            <a:endParaRPr lang="tr-TR"/>
          </a:p>
        </p:txBody>
      </p:sp>
    </p:spTree>
    <p:extLst>
      <p:ext uri="{BB962C8B-B14F-4D97-AF65-F5344CB8AC3E}">
        <p14:creationId xmlns:p14="http://schemas.microsoft.com/office/powerpoint/2010/main" val="3884971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1.ÖĞRENMEYİ ÖĞRENME /</a:t>
            </a:r>
            <a:r>
              <a:rPr lang="tr-TR" sz="3600" dirty="0" smtClean="0"/>
              <a:t>Öğrenmek Nedir?</a:t>
            </a:r>
            <a:endParaRPr lang="tr-TR" sz="3600" dirty="0"/>
          </a:p>
        </p:txBody>
      </p:sp>
      <p:sp>
        <p:nvSpPr>
          <p:cNvPr id="3" name="İçerik Yer Tutucusu 2"/>
          <p:cNvSpPr>
            <a:spLocks noGrp="1"/>
          </p:cNvSpPr>
          <p:nvPr>
            <p:ph idx="1"/>
          </p:nvPr>
        </p:nvSpPr>
        <p:spPr/>
        <p:txBody>
          <a:bodyPr>
            <a:normAutofit/>
          </a:bodyPr>
          <a:lstStyle/>
          <a:p>
            <a:pPr algn="just"/>
            <a:endParaRPr lang="tr-TR" sz="2400" dirty="0"/>
          </a:p>
          <a:p>
            <a:pPr algn="just">
              <a:buFont typeface="Wingdings" pitchFamily="2" charset="2"/>
              <a:buChar char="Ø"/>
            </a:pPr>
            <a:r>
              <a:rPr lang="tr-TR" sz="2400" dirty="0" smtClean="0"/>
              <a:t> </a:t>
            </a:r>
            <a:r>
              <a:rPr lang="tr-TR" sz="2400" dirty="0"/>
              <a:t>Araştırma sonuçlarına göre insanlar: </a:t>
            </a:r>
          </a:p>
          <a:p>
            <a:pPr algn="just">
              <a:buFont typeface="Wingdings" pitchFamily="2" charset="2"/>
              <a:buChar char="Ø"/>
            </a:pPr>
            <a:r>
              <a:rPr lang="tr-TR" sz="2400" dirty="0" smtClean="0"/>
              <a:t> </a:t>
            </a:r>
            <a:r>
              <a:rPr lang="tr-TR" sz="2400" dirty="0"/>
              <a:t>Okuduklarının % 10'unu, </a:t>
            </a:r>
          </a:p>
          <a:p>
            <a:pPr algn="just">
              <a:buFont typeface="Wingdings" pitchFamily="2" charset="2"/>
              <a:buChar char="Ø"/>
            </a:pPr>
            <a:r>
              <a:rPr lang="tr-TR" sz="2400" dirty="0" smtClean="0"/>
              <a:t> </a:t>
            </a:r>
            <a:r>
              <a:rPr lang="tr-TR" sz="2400" dirty="0"/>
              <a:t>İşittiklerinin % 20'sini, </a:t>
            </a:r>
          </a:p>
          <a:p>
            <a:pPr algn="just">
              <a:buFont typeface="Wingdings" pitchFamily="2" charset="2"/>
              <a:buChar char="Ø"/>
            </a:pPr>
            <a:r>
              <a:rPr lang="tr-TR" sz="2400" dirty="0" smtClean="0"/>
              <a:t> </a:t>
            </a:r>
            <a:r>
              <a:rPr lang="tr-TR" sz="2400" dirty="0"/>
              <a:t>Gördüklerinin % 30'unu, </a:t>
            </a:r>
          </a:p>
          <a:p>
            <a:pPr algn="just">
              <a:buFont typeface="Wingdings" pitchFamily="2" charset="2"/>
              <a:buChar char="Ø"/>
            </a:pPr>
            <a:r>
              <a:rPr lang="tr-TR" sz="2400" dirty="0" smtClean="0"/>
              <a:t> </a:t>
            </a:r>
            <a:r>
              <a:rPr lang="tr-TR" sz="2400" dirty="0"/>
              <a:t>Görüp işittiklerinin % 50'sini, </a:t>
            </a:r>
          </a:p>
          <a:p>
            <a:pPr algn="just">
              <a:buFont typeface="Wingdings" pitchFamily="2" charset="2"/>
              <a:buChar char="Ø"/>
            </a:pPr>
            <a:r>
              <a:rPr lang="tr-TR" sz="2400" dirty="0" smtClean="0"/>
              <a:t> </a:t>
            </a:r>
            <a:r>
              <a:rPr lang="tr-TR" sz="2400" dirty="0"/>
              <a:t>Söylediklerinin % 70'ini, </a:t>
            </a:r>
          </a:p>
          <a:p>
            <a:pPr algn="just">
              <a:buFont typeface="Wingdings" pitchFamily="2" charset="2"/>
              <a:buChar char="Ø"/>
            </a:pPr>
            <a:r>
              <a:rPr lang="tr-TR" sz="2400" dirty="0" smtClean="0"/>
              <a:t> </a:t>
            </a:r>
            <a:r>
              <a:rPr lang="tr-TR" sz="2400" dirty="0"/>
              <a:t>Yapıp söylediklerinin % 90'ını hatırlamaktadırlar. </a:t>
            </a:r>
          </a:p>
          <a:p>
            <a:pPr algn="just"/>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5</a:t>
            </a:fld>
            <a:endParaRPr lang="tr-TR"/>
          </a:p>
        </p:txBody>
      </p:sp>
    </p:spTree>
    <p:extLst>
      <p:ext uri="{BB962C8B-B14F-4D97-AF65-F5344CB8AC3E}">
        <p14:creationId xmlns:p14="http://schemas.microsoft.com/office/powerpoint/2010/main" val="17573657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a:t>
            </a:r>
            <a:r>
              <a:rPr lang="tr-TR" sz="3600" dirty="0" smtClean="0"/>
              <a:t/>
            </a:r>
            <a:br>
              <a:rPr lang="tr-TR" sz="3600" dirty="0" smtClean="0"/>
            </a:br>
            <a:r>
              <a:rPr lang="tr-TR" sz="3600" b="1" dirty="0" smtClean="0"/>
              <a:t>Bilimsel Araştırmanın Amaç ve Çeşitleri </a:t>
            </a:r>
            <a:endParaRPr lang="tr-TR" sz="3600" dirty="0"/>
          </a:p>
        </p:txBody>
      </p:sp>
      <p:sp>
        <p:nvSpPr>
          <p:cNvPr id="3" name="İçerik Yer Tutucusu 2"/>
          <p:cNvSpPr>
            <a:spLocks noGrp="1"/>
          </p:cNvSpPr>
          <p:nvPr>
            <p:ph idx="1"/>
          </p:nvPr>
        </p:nvSpPr>
        <p:spPr/>
        <p:txBody>
          <a:bodyPr>
            <a:normAutofit/>
          </a:bodyPr>
          <a:lstStyle/>
          <a:p>
            <a:pPr algn="just"/>
            <a:endParaRPr lang="tr-TR" sz="2400" dirty="0"/>
          </a:p>
          <a:p>
            <a:pPr algn="just"/>
            <a:r>
              <a:rPr lang="tr-TR" sz="2400" b="1" dirty="0"/>
              <a:t>Bir Sorunu Çözmek: </a:t>
            </a:r>
            <a:r>
              <a:rPr lang="tr-TR" sz="2400" dirty="0"/>
              <a:t>Karşılaşılan bir soruna çözüm getirmek araştırmanın amacı olabilir. </a:t>
            </a:r>
          </a:p>
          <a:p>
            <a:pPr algn="just"/>
            <a:r>
              <a:rPr lang="tr-TR" sz="2400" b="1" dirty="0" smtClean="0"/>
              <a:t>Yeni </a:t>
            </a:r>
            <a:r>
              <a:rPr lang="tr-TR" sz="2400" b="1" dirty="0"/>
              <a:t>Bir Ürün Ortaya Koymak: </a:t>
            </a:r>
            <a:r>
              <a:rPr lang="tr-TR" sz="2400" dirty="0"/>
              <a:t>Bir araştırma o ana kadar hiç ele alınmamış bir ürün, bir bilgiyi ortaya çıkarmayı amaç edinebilir. </a:t>
            </a:r>
          </a:p>
          <a:p>
            <a:pPr algn="just"/>
            <a:r>
              <a:rPr lang="tr-TR" sz="2400" b="1" dirty="0"/>
              <a:t>Yeni Bir Yöntem Geliştirmek: </a:t>
            </a:r>
            <a:r>
              <a:rPr lang="tr-TR" sz="2400" dirty="0"/>
              <a:t>Bir sorunun çözümünde yeni bir yöntem oluşturmak da bilimsel araştırmanın amaçlarındandır. İlaç tedavisi yerine ışın tedavisi geliştirmek, bu duruma en uygun örneklerdendir. </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50</a:t>
            </a:fld>
            <a:endParaRPr lang="tr-TR"/>
          </a:p>
        </p:txBody>
      </p:sp>
    </p:spTree>
    <p:extLst>
      <p:ext uri="{BB962C8B-B14F-4D97-AF65-F5344CB8AC3E}">
        <p14:creationId xmlns:p14="http://schemas.microsoft.com/office/powerpoint/2010/main" val="27579859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a:t>
            </a:r>
            <a:r>
              <a:rPr lang="tr-TR" sz="3600" dirty="0" smtClean="0"/>
              <a:t/>
            </a:r>
            <a:br>
              <a:rPr lang="tr-TR" sz="3600" dirty="0" smtClean="0"/>
            </a:br>
            <a:r>
              <a:rPr lang="tr-TR" sz="3600" b="1" dirty="0" smtClean="0"/>
              <a:t>Bilimsel Araştırmanın Amaç ve Çeşitleri </a:t>
            </a:r>
            <a:endParaRPr lang="tr-TR" sz="3600" dirty="0"/>
          </a:p>
        </p:txBody>
      </p:sp>
      <p:sp>
        <p:nvSpPr>
          <p:cNvPr id="3" name="İçerik Yer Tutucusu 2"/>
          <p:cNvSpPr>
            <a:spLocks noGrp="1"/>
          </p:cNvSpPr>
          <p:nvPr>
            <p:ph idx="1"/>
          </p:nvPr>
        </p:nvSpPr>
        <p:spPr/>
        <p:txBody>
          <a:bodyPr>
            <a:normAutofit lnSpcReduction="10000"/>
          </a:bodyPr>
          <a:lstStyle/>
          <a:p>
            <a:pPr marL="0" indent="0" algn="just">
              <a:buNone/>
            </a:pPr>
            <a:r>
              <a:rPr lang="tr-TR" sz="2400" b="1" dirty="0" smtClean="0"/>
              <a:t>Araştırma türlerini uygulanan araştırma yöntemlerine göre sınıflandırdığımızda, </a:t>
            </a:r>
          </a:p>
          <a:p>
            <a:pPr algn="just"/>
            <a:r>
              <a:rPr lang="tr-TR" sz="2400" b="1" dirty="0"/>
              <a:t>Faydalılık: </a:t>
            </a:r>
            <a:r>
              <a:rPr lang="tr-TR" sz="2400" dirty="0"/>
              <a:t>Bilimsel araştırmanın temel amaçlarından birisi de insanlığa faydalı olmasıdır. </a:t>
            </a:r>
          </a:p>
          <a:p>
            <a:pPr algn="just"/>
            <a:r>
              <a:rPr lang="tr-TR" sz="2400" b="1" dirty="0"/>
              <a:t>Yeni Bir Bilgi Ortaya Koymak: </a:t>
            </a:r>
            <a:r>
              <a:rPr lang="tr-TR" sz="2400" dirty="0"/>
              <a:t>Evrenin durumu, canlı organizmanın ve maddenin yapısı konusunda yeni bilgi elde etmek, araştırmanın başlıca amacıdır. </a:t>
            </a:r>
            <a:endParaRPr lang="tr-TR" sz="2400" dirty="0" smtClean="0"/>
          </a:p>
          <a:p>
            <a:pPr algn="just"/>
            <a:r>
              <a:rPr lang="tr-TR" sz="2400" b="1" dirty="0"/>
              <a:t>Kütüphane Araştırmaları: </a:t>
            </a:r>
            <a:r>
              <a:rPr lang="tr-TR" sz="2400" dirty="0"/>
              <a:t>Mevcut yayınlardan faydalanılarak yapılan derlemelerdir. </a:t>
            </a:r>
          </a:p>
          <a:p>
            <a:pPr algn="just"/>
            <a:r>
              <a:rPr lang="tr-TR" sz="2400" b="1" dirty="0"/>
              <a:t>Laboratuvar Araştırmaları: </a:t>
            </a:r>
            <a:r>
              <a:rPr lang="tr-TR" sz="2400" dirty="0"/>
              <a:t>Laboratuvar ortamlarında gerçekleştirilebilecek deneye dayalı teknik araştırmalardır. Fen ve teknik bilimlerde kullanılan bir araştırma yöntemidir. </a:t>
            </a:r>
          </a:p>
          <a:p>
            <a:pPr algn="just"/>
            <a:endParaRPr lang="tr-TR" sz="2400" dirty="0"/>
          </a:p>
          <a:p>
            <a:pPr algn="just"/>
            <a:endParaRPr lang="tr-TR" sz="2400" dirty="0"/>
          </a:p>
          <a:p>
            <a:pPr marL="0" indent="0" algn="just">
              <a:buNone/>
            </a:pPr>
            <a:endParaRPr lang="tr-TR" sz="2400" b="1"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51</a:t>
            </a:fld>
            <a:endParaRPr lang="tr-TR"/>
          </a:p>
        </p:txBody>
      </p:sp>
    </p:spTree>
    <p:extLst>
      <p:ext uri="{BB962C8B-B14F-4D97-AF65-F5344CB8AC3E}">
        <p14:creationId xmlns:p14="http://schemas.microsoft.com/office/powerpoint/2010/main" val="20267922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a:t>
            </a:r>
            <a:r>
              <a:rPr lang="tr-TR" sz="3600" dirty="0" smtClean="0"/>
              <a:t/>
            </a:r>
            <a:br>
              <a:rPr lang="tr-TR" sz="3600" dirty="0" smtClean="0"/>
            </a:br>
            <a:r>
              <a:rPr lang="tr-TR" sz="3600" b="1" dirty="0" smtClean="0"/>
              <a:t>Bilimsel Araştırmanın Amaç ve Çeşitleri </a:t>
            </a:r>
            <a:endParaRPr lang="tr-TR" sz="3600" dirty="0"/>
          </a:p>
        </p:txBody>
      </p:sp>
      <p:sp>
        <p:nvSpPr>
          <p:cNvPr id="3" name="İçerik Yer Tutucusu 2"/>
          <p:cNvSpPr>
            <a:spLocks noGrp="1"/>
          </p:cNvSpPr>
          <p:nvPr>
            <p:ph idx="1"/>
          </p:nvPr>
        </p:nvSpPr>
        <p:spPr/>
        <p:txBody>
          <a:bodyPr>
            <a:normAutofit/>
          </a:bodyPr>
          <a:lstStyle/>
          <a:p>
            <a:pPr algn="just"/>
            <a:endParaRPr lang="tr-TR" sz="2400" dirty="0"/>
          </a:p>
          <a:p>
            <a:pPr marL="0" indent="0" algn="just">
              <a:buNone/>
            </a:pPr>
            <a:r>
              <a:rPr lang="tr-TR" sz="2400" b="1" dirty="0"/>
              <a:t>Gözleme Dayalı Araştırmalar: </a:t>
            </a:r>
            <a:r>
              <a:rPr lang="tr-TR" sz="2400" dirty="0"/>
              <a:t>Bazen laboratuvar verilerini tamamlamak bazen de başlı başına veri toplamak amaçlı yapılan gözleme dayalı araştırma türüdür. Çevre, tarım, gökbilimi, madencilik vb. alanların kullandığı araştırma yöntemlerindendir. </a:t>
            </a:r>
            <a:endParaRPr lang="tr-TR" sz="2400" dirty="0" smtClean="0"/>
          </a:p>
          <a:p>
            <a:pPr marL="0" indent="0" algn="just">
              <a:buNone/>
            </a:pPr>
            <a:r>
              <a:rPr lang="tr-TR" sz="2400" b="1" dirty="0"/>
              <a:t>Anket Araştırmaları: </a:t>
            </a:r>
            <a:r>
              <a:rPr lang="tr-TR" sz="2400" dirty="0"/>
              <a:t>Belirli konularda kişilerin görüşlerini almak amacıyla uygulanan araştırma yöntemidir. Anket araştırmaları, alan araştırmaları olarak da adlandırılır. </a:t>
            </a:r>
          </a:p>
          <a:p>
            <a:pPr marL="0" indent="0" algn="just">
              <a:buNone/>
            </a:pPr>
            <a:endParaRPr lang="tr-TR" sz="2400" dirty="0"/>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52</a:t>
            </a:fld>
            <a:endParaRPr lang="tr-TR"/>
          </a:p>
        </p:txBody>
      </p:sp>
    </p:spTree>
    <p:extLst>
      <p:ext uri="{BB962C8B-B14F-4D97-AF65-F5344CB8AC3E}">
        <p14:creationId xmlns:p14="http://schemas.microsoft.com/office/powerpoint/2010/main" val="42396924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a:t>
            </a:r>
            <a:r>
              <a:rPr lang="tr-TR" sz="3600" dirty="0" smtClean="0"/>
              <a:t/>
            </a:r>
            <a:br>
              <a:rPr lang="tr-TR" sz="3600" dirty="0" smtClean="0"/>
            </a:br>
            <a:r>
              <a:rPr lang="tr-TR" sz="3600" b="1" dirty="0" smtClean="0"/>
              <a:t>Bilimsel Araştırmanın Amaç ve Çeşitleri </a:t>
            </a:r>
            <a:endParaRPr lang="tr-TR" sz="3600" dirty="0"/>
          </a:p>
        </p:txBody>
      </p:sp>
      <p:sp>
        <p:nvSpPr>
          <p:cNvPr id="3" name="İçerik Yer Tutucusu 2"/>
          <p:cNvSpPr>
            <a:spLocks noGrp="1"/>
          </p:cNvSpPr>
          <p:nvPr>
            <p:ph idx="1"/>
          </p:nvPr>
        </p:nvSpPr>
        <p:spPr/>
        <p:txBody>
          <a:bodyPr>
            <a:normAutofit/>
          </a:bodyPr>
          <a:lstStyle/>
          <a:p>
            <a:pPr algn="just"/>
            <a:endParaRPr lang="tr-TR" sz="2400" dirty="0"/>
          </a:p>
          <a:p>
            <a:pPr marL="0" indent="0" algn="just">
              <a:buNone/>
            </a:pPr>
            <a:r>
              <a:rPr lang="tr-TR" sz="2400" b="1" dirty="0"/>
              <a:t>Analitik Araştırmalar: </a:t>
            </a:r>
            <a:r>
              <a:rPr lang="tr-TR" sz="2400" dirty="0"/>
              <a:t>Eldeki verileri kullanarak durumun, mevcut veya ileride alacağı boyutun tahmin edildiği araştırma türleridir. </a:t>
            </a:r>
          </a:p>
          <a:p>
            <a:pPr marL="0" indent="0" algn="just">
              <a:buNone/>
            </a:pPr>
            <a:r>
              <a:rPr lang="tr-TR" sz="2400" b="1" dirty="0" smtClean="0"/>
              <a:t>Araştırma </a:t>
            </a:r>
            <a:r>
              <a:rPr lang="tr-TR" sz="2400" b="1" dirty="0"/>
              <a:t>Geliştirme Araştırmaları: </a:t>
            </a:r>
            <a:r>
              <a:rPr lang="tr-TR" sz="2400" dirty="0"/>
              <a:t>Ürün ve yöntem geliştirmeye yönelik araştırmalardır. </a:t>
            </a:r>
            <a:endParaRPr lang="tr-TR" sz="2400" dirty="0" smtClean="0"/>
          </a:p>
          <a:p>
            <a:pPr marL="0" indent="0" algn="just">
              <a:buNone/>
            </a:pPr>
            <a:r>
              <a:rPr lang="tr-TR" sz="2400" b="1" dirty="0"/>
              <a:t>Beşeri Araştırmalar: </a:t>
            </a:r>
            <a:r>
              <a:rPr lang="tr-TR" sz="2400" dirty="0"/>
              <a:t>İnsanların yaşam biçimleri, davranışları, tepkileri, sevinçleri, acıları, insanların deneyim ve birikimleri gibi konuları incelemek ve araştırmak. </a:t>
            </a:r>
          </a:p>
          <a:p>
            <a:pPr marL="0" indent="0" algn="just">
              <a:buNone/>
            </a:pPr>
            <a:endParaRPr lang="tr-TR" sz="2400" dirty="0"/>
          </a:p>
          <a:p>
            <a:pPr marL="0" indent="0" algn="just">
              <a:buNone/>
            </a:pPr>
            <a:endParaRPr lang="tr-TR" sz="2400" dirty="0"/>
          </a:p>
          <a:p>
            <a:pPr algn="just"/>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53</a:t>
            </a:fld>
            <a:endParaRPr lang="tr-TR"/>
          </a:p>
        </p:txBody>
      </p:sp>
    </p:spTree>
    <p:extLst>
      <p:ext uri="{BB962C8B-B14F-4D97-AF65-F5344CB8AC3E}">
        <p14:creationId xmlns:p14="http://schemas.microsoft.com/office/powerpoint/2010/main" val="5259715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a:t>
            </a:r>
            <a:r>
              <a:rPr lang="tr-TR" sz="3600" dirty="0" smtClean="0"/>
              <a:t/>
            </a:r>
            <a:br>
              <a:rPr lang="tr-TR" sz="3600" dirty="0" smtClean="0"/>
            </a:br>
            <a:r>
              <a:rPr lang="tr-TR" sz="3600" b="1" dirty="0" smtClean="0"/>
              <a:t>Araştırmanın </a:t>
            </a:r>
            <a:r>
              <a:rPr lang="tr-TR" sz="3600" b="1" dirty="0"/>
              <a:t>Planlanması </a:t>
            </a:r>
            <a:endParaRPr lang="tr-TR" sz="3600" dirty="0"/>
          </a:p>
        </p:txBody>
      </p:sp>
      <p:sp>
        <p:nvSpPr>
          <p:cNvPr id="3" name="İçerik Yer Tutucusu 2"/>
          <p:cNvSpPr>
            <a:spLocks noGrp="1"/>
          </p:cNvSpPr>
          <p:nvPr>
            <p:ph idx="1"/>
          </p:nvPr>
        </p:nvSpPr>
        <p:spPr/>
        <p:txBody>
          <a:bodyPr>
            <a:normAutofit lnSpcReduction="10000"/>
          </a:bodyPr>
          <a:lstStyle/>
          <a:p>
            <a:pPr marL="0" indent="0" algn="just">
              <a:buNone/>
            </a:pPr>
            <a:r>
              <a:rPr lang="tr-TR" sz="2400" dirty="0" smtClean="0"/>
              <a:t>Araştırmalar </a:t>
            </a:r>
            <a:r>
              <a:rPr lang="tr-TR" sz="2400" dirty="0"/>
              <a:t>hangi amaçla ve hangi alanda yapılırsa yapılsın, tüm bilimsel araştırmaların aşağıdaki kademelere göre planlaması mümkündür. </a:t>
            </a:r>
            <a:endParaRPr lang="tr-TR" sz="2400" dirty="0" smtClean="0"/>
          </a:p>
          <a:p>
            <a:pPr marL="0" indent="0" algn="just">
              <a:buNone/>
            </a:pPr>
            <a:r>
              <a:rPr lang="tr-TR" sz="2400" b="1" i="1" dirty="0"/>
              <a:t>Fikir Üretme Aşaması </a:t>
            </a:r>
          </a:p>
          <a:p>
            <a:pPr marL="0" indent="0" algn="just">
              <a:buNone/>
            </a:pPr>
            <a:r>
              <a:rPr lang="tr-TR" sz="2400" dirty="0"/>
              <a:t>Her araştırma bir düşünce aşaması içerir. Araştırmacının ilgileri, karşılaştığı güçlükler, yetenek ve kabiliyetleri, bilgi birikimi, çevre ve daha birçok etken araştırmacıyı bir öğrenme isteğine götürebilir. Bu konudaki en iyi bilinen örnek ise, elmanın ağaçtan yere düşmesine "Niçin?" diyerek yerçekimi kanununa ulaşan Newton; ayrıca havuzda yüzerken suyun kaldırma kuvvetini bulan Arşimet gibi bilim adamlarıdır. Gerçekten de sorulan her soru ve mevcut her sorun, insanları yeni fikirlere ve yeni konulara götürecektir. </a:t>
            </a:r>
          </a:p>
          <a:p>
            <a:pPr algn="just"/>
            <a:endParaRPr lang="tr-TR" sz="2400" dirty="0"/>
          </a:p>
          <a:p>
            <a:pPr marL="0" indent="0" algn="just">
              <a:buNone/>
            </a:pPr>
            <a:endParaRPr lang="tr-TR" sz="2400" dirty="0"/>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54</a:t>
            </a:fld>
            <a:endParaRPr lang="tr-TR"/>
          </a:p>
        </p:txBody>
      </p:sp>
    </p:spTree>
    <p:extLst>
      <p:ext uri="{BB962C8B-B14F-4D97-AF65-F5344CB8AC3E}">
        <p14:creationId xmlns:p14="http://schemas.microsoft.com/office/powerpoint/2010/main" val="36960223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a:t>
            </a:r>
            <a:r>
              <a:rPr lang="tr-TR" sz="3600" dirty="0" smtClean="0"/>
              <a:t/>
            </a:r>
            <a:br>
              <a:rPr lang="tr-TR" sz="3600" dirty="0" smtClean="0"/>
            </a:br>
            <a:r>
              <a:rPr lang="tr-TR" sz="3600" b="1" dirty="0" smtClean="0"/>
              <a:t>Araştırmanın Planlanması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b="1" dirty="0" smtClean="0"/>
              <a:t>Araştırma </a:t>
            </a:r>
            <a:r>
              <a:rPr lang="tr-TR" sz="2400" b="1" dirty="0"/>
              <a:t>Konusunun Belirlenmesi </a:t>
            </a:r>
            <a:endParaRPr lang="tr-TR" sz="2400" b="1" dirty="0" smtClean="0"/>
          </a:p>
          <a:p>
            <a:pPr marL="0" indent="0" algn="just">
              <a:buNone/>
            </a:pPr>
            <a:r>
              <a:rPr lang="tr-TR" sz="2400" dirty="0"/>
              <a:t>Ortaya konulan fikirlerin bir araştırma konusu haline dönüşmesi için daha birçok gayrete ve çabaya ihtiyaç vardır. Fikirlerin daha da netleştirilmesi, çerçevesinin çizilmesi, 21 </a:t>
            </a:r>
            <a:r>
              <a:rPr lang="tr-TR" sz="2400" dirty="0" smtClean="0"/>
              <a:t>açık</a:t>
            </a:r>
            <a:r>
              <a:rPr lang="tr-TR" sz="2400" dirty="0"/>
              <a:t>, net ve belirgin hale getirilmesi gerekmektedir. </a:t>
            </a:r>
            <a:endParaRPr lang="tr-TR" sz="2400" dirty="0" smtClean="0"/>
          </a:p>
          <a:p>
            <a:pPr marL="0" indent="0" algn="just">
              <a:buNone/>
            </a:pPr>
            <a:r>
              <a:rPr lang="tr-TR" sz="2400" dirty="0"/>
              <a:t>Bu amaçla önceden yapılmış araştırmaları incelemeli, benzer konuların ne şekilde ele alındığı, hangi tür verilerin kullanıldığı, hangi kavramlardan yararlanıldığı ve fikirlerin nasıl test edildiği ve sonuçların nasıl ölçüldüğü hususunda bilgilenilmelidir. Bir sıra ve düzen içerisinde yapılan bu çalışmalardan sonra sorun </a:t>
            </a:r>
            <a:r>
              <a:rPr lang="tr-TR" sz="2400" b="1" dirty="0"/>
              <a:t>"araştırılabilir" </a:t>
            </a:r>
            <a:r>
              <a:rPr lang="tr-TR" sz="2400" dirty="0"/>
              <a:t>konuma gelmiş olacaktır. </a:t>
            </a:r>
          </a:p>
          <a:p>
            <a:pPr marL="0" indent="0" algn="just">
              <a:buNone/>
            </a:pPr>
            <a:endParaRPr lang="tr-TR" sz="2400" b="1" dirty="0"/>
          </a:p>
          <a:p>
            <a:pPr algn="just"/>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55</a:t>
            </a:fld>
            <a:endParaRPr lang="tr-TR"/>
          </a:p>
        </p:txBody>
      </p:sp>
    </p:spTree>
    <p:extLst>
      <p:ext uri="{BB962C8B-B14F-4D97-AF65-F5344CB8AC3E}">
        <p14:creationId xmlns:p14="http://schemas.microsoft.com/office/powerpoint/2010/main" val="9443014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a:t>
            </a:r>
            <a:r>
              <a:rPr lang="tr-TR" sz="3600" dirty="0" smtClean="0"/>
              <a:t/>
            </a:r>
            <a:br>
              <a:rPr lang="tr-TR" sz="3600" dirty="0" smtClean="0"/>
            </a:br>
            <a:r>
              <a:rPr lang="tr-TR" sz="3600" b="1" dirty="0" smtClean="0"/>
              <a:t>Araştırmanın Planlanması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a:t>Araştırma konusu aşağıdaki niteliklere sahip olmalıdır: </a:t>
            </a:r>
            <a:endParaRPr lang="tr-TR" sz="2400" dirty="0" smtClean="0"/>
          </a:p>
          <a:p>
            <a:pPr algn="just">
              <a:buFont typeface="Wingdings" pitchFamily="2" charset="2"/>
              <a:buChar char="Ø"/>
            </a:pPr>
            <a:r>
              <a:rPr lang="tr-TR" sz="2400" dirty="0" smtClean="0"/>
              <a:t>Konu </a:t>
            </a:r>
            <a:r>
              <a:rPr lang="tr-TR" sz="2400" dirty="0" err="1"/>
              <a:t>yenire</a:t>
            </a:r>
            <a:r>
              <a:rPr lang="tr-TR" sz="2400" dirty="0"/>
              <a:t> özgün olmalıdır. Önceki araştırmaları tekrar etmemelidir. </a:t>
            </a:r>
          </a:p>
          <a:p>
            <a:pPr algn="just">
              <a:buFont typeface="Wingdings" pitchFamily="2" charset="2"/>
              <a:buChar char="Ø"/>
            </a:pPr>
            <a:r>
              <a:rPr lang="tr-TR" sz="2400" dirty="0" smtClean="0"/>
              <a:t>Konu </a:t>
            </a:r>
            <a:r>
              <a:rPr lang="tr-TR" sz="2400" dirty="0"/>
              <a:t>belirgin, temel teorik bilgiler açısından anlamlı olmalı ve uygulama yönü bulunmalıdır. </a:t>
            </a:r>
          </a:p>
          <a:p>
            <a:pPr algn="just">
              <a:buFont typeface="Wingdings" pitchFamily="2" charset="2"/>
              <a:buChar char="Ø"/>
            </a:pPr>
            <a:r>
              <a:rPr lang="tr-TR" sz="2400" dirty="0" smtClean="0"/>
              <a:t>Araştırmanın </a:t>
            </a:r>
            <a:r>
              <a:rPr lang="tr-TR" sz="2400" dirty="0"/>
              <a:t>amacı, araştırma problemi ve hipotezi net olarak ifade edilebilmelidir. </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56</a:t>
            </a:fld>
            <a:endParaRPr lang="tr-TR"/>
          </a:p>
        </p:txBody>
      </p:sp>
    </p:spTree>
    <p:extLst>
      <p:ext uri="{BB962C8B-B14F-4D97-AF65-F5344CB8AC3E}">
        <p14:creationId xmlns:p14="http://schemas.microsoft.com/office/powerpoint/2010/main" val="36007339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a:t>
            </a:r>
            <a:r>
              <a:rPr lang="tr-TR" sz="3600" dirty="0" smtClean="0"/>
              <a:t/>
            </a:r>
            <a:br>
              <a:rPr lang="tr-TR" sz="3600" dirty="0" smtClean="0"/>
            </a:br>
            <a:r>
              <a:rPr lang="tr-TR" sz="3600" b="1" dirty="0" smtClean="0"/>
              <a:t>Araştırmanın Planlanması </a:t>
            </a:r>
            <a:endParaRPr lang="tr-TR" sz="3600" dirty="0"/>
          </a:p>
        </p:txBody>
      </p:sp>
      <p:sp>
        <p:nvSpPr>
          <p:cNvPr id="3" name="İçerik Yer Tutucusu 2"/>
          <p:cNvSpPr>
            <a:spLocks noGrp="1"/>
          </p:cNvSpPr>
          <p:nvPr>
            <p:ph idx="1"/>
          </p:nvPr>
        </p:nvSpPr>
        <p:spPr>
          <a:xfrm>
            <a:off x="467544" y="1556792"/>
            <a:ext cx="8229600" cy="4525963"/>
          </a:xfrm>
        </p:spPr>
        <p:txBody>
          <a:bodyPr>
            <a:normAutofit/>
          </a:bodyPr>
          <a:lstStyle/>
          <a:p>
            <a:pPr algn="just">
              <a:buFont typeface="Wingdings" pitchFamily="2" charset="2"/>
              <a:buChar char="Ø"/>
            </a:pPr>
            <a:r>
              <a:rPr lang="tr-TR" sz="2400" dirty="0" smtClean="0"/>
              <a:t>Konu araştırılabilir olmalıdır. Yani konuyla ilgili bilgi ve belgelere ulaşılabilmelidir. </a:t>
            </a:r>
          </a:p>
          <a:p>
            <a:pPr algn="just">
              <a:buFont typeface="Wingdings" pitchFamily="2" charset="2"/>
              <a:buChar char="Ø"/>
            </a:pPr>
            <a:r>
              <a:rPr lang="tr-TR" sz="2400" dirty="0" smtClean="0"/>
              <a:t>Konuyu benimsemiş olmanız ve ilginizi çekmesi çok önemlidir. </a:t>
            </a:r>
          </a:p>
          <a:p>
            <a:pPr algn="just">
              <a:buFont typeface="Wingdings" pitchFamily="2" charset="2"/>
              <a:buChar char="Ø"/>
            </a:pPr>
            <a:r>
              <a:rPr lang="tr-TR" sz="2400" dirty="0" smtClean="0"/>
              <a:t>Konu iş yerinin veya danışmanın beklentilerine ve çalışma alanlarına uygun olmalıdır. </a:t>
            </a:r>
          </a:p>
          <a:p>
            <a:pPr algn="just">
              <a:buFont typeface="Wingdings" pitchFamily="2" charset="2"/>
              <a:buChar char="Ø"/>
            </a:pPr>
            <a:r>
              <a:rPr lang="tr-TR" sz="2400" dirty="0" smtClean="0"/>
              <a:t>Size verilen zaman ve bütçe olanakları ile araştırmayı tamamlayabilmeniz gerekir. </a:t>
            </a:r>
          </a:p>
          <a:p>
            <a:pPr algn="just"/>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57</a:t>
            </a:fld>
            <a:endParaRPr lang="tr-TR"/>
          </a:p>
        </p:txBody>
      </p:sp>
    </p:spTree>
    <p:extLst>
      <p:ext uri="{BB962C8B-B14F-4D97-AF65-F5344CB8AC3E}">
        <p14:creationId xmlns:p14="http://schemas.microsoft.com/office/powerpoint/2010/main" val="10279394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a:t>
            </a:r>
            <a:r>
              <a:rPr lang="tr-TR" sz="3600" dirty="0" smtClean="0"/>
              <a:t/>
            </a:r>
            <a:br>
              <a:rPr lang="tr-TR" sz="3600" dirty="0" smtClean="0"/>
            </a:br>
            <a:r>
              <a:rPr lang="tr-TR" sz="3600" b="1" dirty="0" smtClean="0"/>
              <a:t>Araştırmanın Planlanması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b="1" dirty="0" smtClean="0"/>
              <a:t>Araştırma </a:t>
            </a:r>
            <a:r>
              <a:rPr lang="tr-TR" sz="2400" b="1" dirty="0"/>
              <a:t>Probleminin Belirlenmesi </a:t>
            </a:r>
            <a:endParaRPr lang="tr-TR" sz="2400" b="1" dirty="0" smtClean="0"/>
          </a:p>
          <a:p>
            <a:pPr marL="0" indent="0" algn="just">
              <a:buNone/>
            </a:pPr>
            <a:r>
              <a:rPr lang="tr-TR" sz="2400" dirty="0" smtClean="0"/>
              <a:t>Üzerinde </a:t>
            </a:r>
            <a:r>
              <a:rPr lang="tr-TR" sz="2400" dirty="0"/>
              <a:t>durulan ve çözümlenmek istenen sorun, araştırmanın problemidir. Araştırmada birden çok araştırma problemi olabilir. Amaçlarınızı ve kanaatlerimizi soru cümlesi halinde yazarak araştırma problemlerini oluşturabiliriz. </a:t>
            </a:r>
            <a:endParaRPr lang="tr-TR" sz="2400" dirty="0" smtClean="0"/>
          </a:p>
          <a:p>
            <a:pPr marL="0" indent="0" algn="just">
              <a:buNone/>
            </a:pPr>
            <a:r>
              <a:rPr lang="tr-TR" sz="2400" i="1" dirty="0"/>
              <a:t>Buna birkaç örnek aşağıda verilmiştir: </a:t>
            </a:r>
          </a:p>
          <a:p>
            <a:pPr marL="0" indent="0" algn="just">
              <a:buNone/>
            </a:pPr>
            <a:endParaRPr lang="tr-TR" sz="2400" i="1" dirty="0"/>
          </a:p>
          <a:p>
            <a:pPr algn="just"/>
            <a:r>
              <a:rPr lang="tr-TR" sz="2400" dirty="0"/>
              <a:t>Eğitim sisteminin başarısı nelere bağlıdır? </a:t>
            </a:r>
          </a:p>
          <a:p>
            <a:pPr algn="just"/>
            <a:r>
              <a:rPr lang="tr-TR" sz="2400" dirty="0"/>
              <a:t>Firmamızı, benzer firmalarla nasıl mukayese edebiliriz? </a:t>
            </a:r>
          </a:p>
          <a:p>
            <a:pPr algn="just"/>
            <a:r>
              <a:rPr lang="tr-TR" sz="2400" dirty="0"/>
              <a:t>Çiftçinin üretimi bu yıl niçin düşük olmuştur? </a:t>
            </a:r>
          </a:p>
          <a:p>
            <a:pPr marL="0" indent="0" algn="just">
              <a:buNone/>
            </a:pPr>
            <a:endParaRPr lang="tr-TR" sz="2400" b="1" dirty="0"/>
          </a:p>
          <a:p>
            <a:pPr algn="just"/>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58</a:t>
            </a:fld>
            <a:endParaRPr lang="tr-TR"/>
          </a:p>
        </p:txBody>
      </p:sp>
    </p:spTree>
    <p:extLst>
      <p:ext uri="{BB962C8B-B14F-4D97-AF65-F5344CB8AC3E}">
        <p14:creationId xmlns:p14="http://schemas.microsoft.com/office/powerpoint/2010/main" val="34788542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a:t>
            </a:r>
            <a:r>
              <a:rPr lang="tr-TR" sz="3600" dirty="0" smtClean="0"/>
              <a:t/>
            </a:r>
            <a:br>
              <a:rPr lang="tr-TR" sz="3600" dirty="0" smtClean="0"/>
            </a:br>
            <a:r>
              <a:rPr lang="tr-TR" sz="3600" b="1" dirty="0" smtClean="0"/>
              <a:t>Araştırmanın Planlanması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b="1" dirty="0" smtClean="0"/>
              <a:t>Araştırma </a:t>
            </a:r>
            <a:r>
              <a:rPr lang="tr-TR" sz="2400" b="1" dirty="0"/>
              <a:t>Hipotezinin Oluşturulması </a:t>
            </a:r>
            <a:endParaRPr lang="tr-TR" sz="2400" b="1" dirty="0" smtClean="0"/>
          </a:p>
          <a:p>
            <a:pPr marL="0" indent="0" algn="just">
              <a:buNone/>
            </a:pPr>
            <a:r>
              <a:rPr lang="tr-TR" sz="2400" dirty="0"/>
              <a:t>Araştırmacının oluşturduğu probleme cevap olabileceğini düşündüğü varsayımlara, hipotez denir. Başka bir deyişle değişkenlere ya da olgulara ilişkin sahip olduğumuz kanı hipotezdir. İspat etmeye çalıştığımız durum ya da varlığına inandığımız ilişki, araştırmanın hipotezidir. </a:t>
            </a:r>
            <a:endParaRPr lang="tr-TR" sz="2400" dirty="0" smtClean="0"/>
          </a:p>
          <a:p>
            <a:pPr marL="0" indent="0" algn="just">
              <a:buNone/>
            </a:pPr>
            <a:r>
              <a:rPr lang="tr-TR" sz="2400" dirty="0"/>
              <a:t>Hipotez bir yargı cümlesidir. Bu cümle olumlu veya olumsuz olabilir. Araştırmanın sonunda hipotezin doğruluğu veya yanlış olduğu kanıtlanmış olmalıdır. </a:t>
            </a:r>
            <a:endParaRPr lang="tr-TR" sz="2400" b="1" dirty="0"/>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59</a:t>
            </a:fld>
            <a:endParaRPr lang="tr-TR"/>
          </a:p>
        </p:txBody>
      </p:sp>
    </p:spTree>
    <p:extLst>
      <p:ext uri="{BB962C8B-B14F-4D97-AF65-F5344CB8AC3E}">
        <p14:creationId xmlns:p14="http://schemas.microsoft.com/office/powerpoint/2010/main" val="1089417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ÖĞRENMEYİ ÖĞRENME /Öğrenmeyi </a:t>
            </a:r>
            <a:r>
              <a:rPr lang="tr-TR" sz="3600" b="1" dirty="0"/>
              <a:t>Etkileyen Faktörler Nelerdir? </a:t>
            </a:r>
            <a:endParaRPr lang="tr-TR" sz="3600" dirty="0"/>
          </a:p>
        </p:txBody>
      </p:sp>
      <p:sp>
        <p:nvSpPr>
          <p:cNvPr id="3" name="İçerik Yer Tutucusu 2"/>
          <p:cNvSpPr>
            <a:spLocks noGrp="1"/>
          </p:cNvSpPr>
          <p:nvPr>
            <p:ph idx="1"/>
          </p:nvPr>
        </p:nvSpPr>
        <p:spPr>
          <a:xfrm>
            <a:off x="457200" y="1556792"/>
            <a:ext cx="8229600" cy="4525963"/>
          </a:xfrm>
        </p:spPr>
        <p:txBody>
          <a:bodyPr>
            <a:normAutofit/>
          </a:bodyPr>
          <a:lstStyle/>
          <a:p>
            <a:pPr marL="0" indent="0" algn="just">
              <a:buNone/>
            </a:pPr>
            <a:endParaRPr lang="tr-TR" sz="2400" dirty="0" smtClean="0"/>
          </a:p>
          <a:p>
            <a:pPr marL="0" indent="0" algn="just">
              <a:buNone/>
            </a:pPr>
            <a:r>
              <a:rPr lang="tr-TR" sz="2400" dirty="0" smtClean="0"/>
              <a:t>İnsanın </a:t>
            </a:r>
            <a:r>
              <a:rPr lang="tr-TR" sz="2400" dirty="0"/>
              <a:t>diğer canlılardan farklı ve üstün yönü, zekâsı ve öğrenme yeteneğidir. Öğrenme yeteneği her insanda farklıdır. Bazı insanlar daha kolay ve çabuk öğrenirken; bazıları daha geç ve zor öğrenir.</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6</a:t>
            </a:fld>
            <a:endParaRPr lang="tr-TR"/>
          </a:p>
        </p:txBody>
      </p:sp>
    </p:spTree>
    <p:extLst>
      <p:ext uri="{BB962C8B-B14F-4D97-AF65-F5344CB8AC3E}">
        <p14:creationId xmlns:p14="http://schemas.microsoft.com/office/powerpoint/2010/main" val="13086213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a:t>
            </a:r>
            <a:r>
              <a:rPr lang="tr-TR" sz="3600" dirty="0" smtClean="0"/>
              <a:t/>
            </a:r>
            <a:br>
              <a:rPr lang="tr-TR" sz="3600" dirty="0" smtClean="0"/>
            </a:br>
            <a:r>
              <a:rPr lang="tr-TR" sz="3600" b="1" dirty="0" smtClean="0"/>
              <a:t>Araştırmanın Planlanması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b="1" dirty="0" smtClean="0"/>
              <a:t>Araştırmanın </a:t>
            </a:r>
            <a:r>
              <a:rPr lang="tr-TR" sz="2400" b="1" dirty="0"/>
              <a:t>Gerekli Kıldığı Varsayımlar </a:t>
            </a:r>
          </a:p>
          <a:p>
            <a:pPr marL="0" indent="0" algn="just">
              <a:buNone/>
            </a:pPr>
            <a:r>
              <a:rPr lang="tr-TR" sz="2400" dirty="0"/>
              <a:t>Varsayımlar, araştırmanın başından itibaren var olduğu kabul edilen ve hareket noktası olarak alınan yargı ve kanılardır. Varsayım, geçerli olduğuna inanılan durumlardır. </a:t>
            </a:r>
            <a:endParaRPr lang="tr-TR" sz="2400" dirty="0" smtClean="0"/>
          </a:p>
          <a:p>
            <a:pPr marL="0" indent="0" algn="just">
              <a:buNone/>
            </a:pPr>
            <a:r>
              <a:rPr lang="tr-TR" sz="2400" dirty="0"/>
              <a:t>Varsayımdan hareket etmenin iki nedeni vurgulanabilir. Birincisi, araştırmanın amacıyla doğrudan bir ilgisi yoktur. İkincisi de araştırmayı kolaylaştırır, hatta mümkün kılar. </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60</a:t>
            </a:fld>
            <a:endParaRPr lang="tr-TR"/>
          </a:p>
        </p:txBody>
      </p:sp>
    </p:spTree>
    <p:extLst>
      <p:ext uri="{BB962C8B-B14F-4D97-AF65-F5344CB8AC3E}">
        <p14:creationId xmlns:p14="http://schemas.microsoft.com/office/powerpoint/2010/main" val="10173224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a:t>
            </a:r>
            <a:r>
              <a:rPr lang="tr-TR" sz="3600" dirty="0" smtClean="0"/>
              <a:t/>
            </a:r>
            <a:br>
              <a:rPr lang="tr-TR" sz="3600" dirty="0" smtClean="0"/>
            </a:br>
            <a:r>
              <a:rPr lang="tr-TR" sz="3600" b="1" dirty="0" smtClean="0"/>
              <a:t>Araştırmanın Planlanması </a:t>
            </a:r>
            <a:endParaRPr lang="tr-TR" sz="3600" dirty="0"/>
          </a:p>
        </p:txBody>
      </p:sp>
      <p:sp>
        <p:nvSpPr>
          <p:cNvPr id="3" name="İçerik Yer Tutucusu 2"/>
          <p:cNvSpPr>
            <a:spLocks noGrp="1"/>
          </p:cNvSpPr>
          <p:nvPr>
            <p:ph idx="1"/>
          </p:nvPr>
        </p:nvSpPr>
        <p:spPr/>
        <p:txBody>
          <a:bodyPr>
            <a:normAutofit lnSpcReduction="10000"/>
          </a:bodyPr>
          <a:lstStyle/>
          <a:p>
            <a:pPr marL="0" indent="0" algn="just">
              <a:buNone/>
            </a:pPr>
            <a:r>
              <a:rPr lang="tr-TR" sz="2400" b="1" dirty="0" smtClean="0"/>
              <a:t>Araştırmanın </a:t>
            </a:r>
            <a:r>
              <a:rPr lang="tr-TR" sz="2400" b="1" dirty="0"/>
              <a:t>Sınırlılıkları </a:t>
            </a:r>
          </a:p>
          <a:p>
            <a:pPr marL="0" indent="0" algn="just">
              <a:buNone/>
            </a:pPr>
            <a:r>
              <a:rPr lang="tr-TR" sz="2400" dirty="0"/>
              <a:t>Araştırmanın kapsamını ve sınırlılıklarını belirlemek, araştırmacı/için büyük kolaylık sağlayacaktır. Nelerin kapsanacağını, nelerin kapsam dışı bırakıldığını belirlemek, planlamanın önemli bir aşamasıdır. Araştırmaya yer ve zaman bakımından da sınırlamalar getirilebilir. Örneğin; okul ortamlarının araştırıldığı bir çalışmada Ankara'daki okullar incelenebilir, sonuçlar mümkün olduğu kadar genelleştirilir. </a:t>
            </a:r>
            <a:endParaRPr lang="tr-TR" sz="2400" dirty="0" smtClean="0"/>
          </a:p>
          <a:p>
            <a:pPr marL="0" indent="0" algn="just">
              <a:buNone/>
            </a:pPr>
            <a:r>
              <a:rPr lang="tr-TR" sz="2400" dirty="0"/>
              <a:t>Araştırmaya yer ve zaman bakımından da sınırlamalar getirilebilir. Örneğin; okul ortamlarının araştırıldığı bir çalışmada Ankara'daki okullar incelenebilir, sonuçlar mümkün olduğu kadar genelleştirilir. </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61</a:t>
            </a:fld>
            <a:endParaRPr lang="tr-TR"/>
          </a:p>
        </p:txBody>
      </p:sp>
    </p:spTree>
    <p:extLst>
      <p:ext uri="{BB962C8B-B14F-4D97-AF65-F5344CB8AC3E}">
        <p14:creationId xmlns:p14="http://schemas.microsoft.com/office/powerpoint/2010/main" val="15553956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a:t>
            </a:r>
            <a:r>
              <a:rPr lang="tr-TR" sz="3600" dirty="0" smtClean="0"/>
              <a:t/>
            </a:r>
            <a:br>
              <a:rPr lang="tr-TR" sz="3600" dirty="0" smtClean="0"/>
            </a:br>
            <a:r>
              <a:rPr lang="tr-TR" sz="3600" b="1" dirty="0" smtClean="0"/>
              <a:t>Araştırmanın Planlanması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b="1" dirty="0" smtClean="0"/>
              <a:t>Yöntemi </a:t>
            </a:r>
            <a:r>
              <a:rPr lang="tr-TR" sz="2400" b="1" dirty="0"/>
              <a:t>Belirleme Aşaması </a:t>
            </a:r>
          </a:p>
          <a:p>
            <a:pPr marL="0" indent="0" algn="just">
              <a:buNone/>
            </a:pPr>
            <a:endParaRPr lang="tr-TR" sz="2400" dirty="0" smtClean="0"/>
          </a:p>
          <a:p>
            <a:pPr marL="0" indent="0" algn="just">
              <a:buNone/>
            </a:pPr>
            <a:r>
              <a:rPr lang="tr-TR" sz="2400" dirty="0" smtClean="0"/>
              <a:t>Hangi </a:t>
            </a:r>
            <a:r>
              <a:rPr lang="tr-TR" sz="2400" dirty="0"/>
              <a:t>verilere ihtiyaç olduğu ve bu verilerin nasıl elde edileceği (deney, gözlem veya anket) sorusuna verilen cevap araştırmanın yöntemini ortaya </a:t>
            </a:r>
            <a:r>
              <a:rPr lang="tr-TR" sz="2400" dirty="0" smtClean="0"/>
              <a:t>çıkarır. </a:t>
            </a: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62</a:t>
            </a:fld>
            <a:endParaRPr lang="tr-TR"/>
          </a:p>
        </p:txBody>
      </p:sp>
    </p:spTree>
    <p:extLst>
      <p:ext uri="{BB962C8B-B14F-4D97-AF65-F5344CB8AC3E}">
        <p14:creationId xmlns:p14="http://schemas.microsoft.com/office/powerpoint/2010/main" val="1993734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a:t>
            </a:r>
            <a:r>
              <a:rPr lang="tr-TR" sz="3600" dirty="0" smtClean="0"/>
              <a:t/>
            </a:r>
            <a:br>
              <a:rPr lang="tr-TR" sz="3600" dirty="0" smtClean="0"/>
            </a:br>
            <a:r>
              <a:rPr lang="tr-TR" sz="3600" b="1" dirty="0" smtClean="0"/>
              <a:t>Araştırmanın Planlanması </a:t>
            </a:r>
            <a:endParaRPr lang="tr-TR" sz="3600" dirty="0"/>
          </a:p>
        </p:txBody>
      </p:sp>
      <p:sp>
        <p:nvSpPr>
          <p:cNvPr id="3" name="İçerik Yer Tutucusu 2"/>
          <p:cNvSpPr>
            <a:spLocks noGrp="1"/>
          </p:cNvSpPr>
          <p:nvPr>
            <p:ph idx="1"/>
          </p:nvPr>
        </p:nvSpPr>
        <p:spPr/>
        <p:txBody>
          <a:bodyPr>
            <a:normAutofit/>
          </a:bodyPr>
          <a:lstStyle/>
          <a:p>
            <a:pPr algn="just"/>
            <a:r>
              <a:rPr lang="tr-TR" sz="2400" b="1" dirty="0" smtClean="0"/>
              <a:t>Verilerin </a:t>
            </a:r>
            <a:r>
              <a:rPr lang="tr-TR" sz="2400" b="1" dirty="0"/>
              <a:t>Toplanması, Analizi ve Değerlendirilmesi </a:t>
            </a:r>
          </a:p>
          <a:p>
            <a:pPr marL="0" indent="0" algn="just">
              <a:buNone/>
            </a:pPr>
            <a:r>
              <a:rPr lang="tr-TR" sz="2400" dirty="0"/>
              <a:t>İncelenen konuya açıklık getirmek için toplanan; rakam, işaret, harf, kelime, kavram, renk vb. şekillerde ifade edilen her türlü bilgi ve belgeye </a:t>
            </a:r>
            <a:r>
              <a:rPr lang="tr-TR" sz="2400" b="1" dirty="0"/>
              <a:t>veri </a:t>
            </a:r>
            <a:r>
              <a:rPr lang="tr-TR" sz="2400" dirty="0"/>
              <a:t>adı verilmektedir. </a:t>
            </a:r>
            <a:endParaRPr lang="tr-TR" sz="2400" dirty="0" smtClean="0"/>
          </a:p>
          <a:p>
            <a:pPr marL="0" indent="0" algn="just">
              <a:buNone/>
            </a:pPr>
            <a:r>
              <a:rPr lang="tr-TR" sz="2400" dirty="0" smtClean="0"/>
              <a:t>Çeşitli </a:t>
            </a:r>
            <a:r>
              <a:rPr lang="tr-TR" sz="2400" dirty="0"/>
              <a:t>yöntemlerle elde edilen verilerin düzene konulması daha kolay anlaşılabilir, mukayese edilebilir veya yorumlanabilir hale getirilmesine </a:t>
            </a:r>
            <a:r>
              <a:rPr lang="tr-TR" sz="2400" b="1" dirty="0"/>
              <a:t>veri analizi </a:t>
            </a:r>
            <a:r>
              <a:rPr lang="tr-TR" sz="2400" dirty="0"/>
              <a:t>denilmektedir. Araştırma süreci anlamına da gelen bu aşamada araştırmacı, ulaşmak istediği çözüme götürecek her türlü bilgiyi toplar ve değerlendirir. </a:t>
            </a:r>
          </a:p>
          <a:p>
            <a:pPr algn="just"/>
            <a:endParaRPr lang="tr-TR" sz="2400" dirty="0"/>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63</a:t>
            </a:fld>
            <a:endParaRPr lang="tr-TR"/>
          </a:p>
        </p:txBody>
      </p:sp>
    </p:spTree>
    <p:extLst>
      <p:ext uri="{BB962C8B-B14F-4D97-AF65-F5344CB8AC3E}">
        <p14:creationId xmlns:p14="http://schemas.microsoft.com/office/powerpoint/2010/main" val="22940171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a:t>
            </a:r>
            <a:r>
              <a:rPr lang="tr-TR" sz="3600" dirty="0" smtClean="0"/>
              <a:t/>
            </a:r>
            <a:br>
              <a:rPr lang="tr-TR" sz="3600" dirty="0" smtClean="0"/>
            </a:br>
            <a:r>
              <a:rPr lang="tr-TR" sz="3600" b="1" dirty="0" smtClean="0"/>
              <a:t>Araştırmanın Planlanması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b="1" dirty="0" smtClean="0"/>
              <a:t>İletişim </a:t>
            </a:r>
            <a:r>
              <a:rPr lang="tr-TR" sz="2400" b="1" dirty="0"/>
              <a:t>Aşaması (Yazım ve Sunum) </a:t>
            </a:r>
            <a:endParaRPr lang="tr-TR" sz="2400" b="1" dirty="0" smtClean="0"/>
          </a:p>
          <a:p>
            <a:pPr marL="0" indent="0" algn="just">
              <a:buNone/>
            </a:pPr>
            <a:endParaRPr lang="tr-TR" sz="2400" dirty="0"/>
          </a:p>
          <a:p>
            <a:pPr marL="0" indent="0" algn="just">
              <a:buNone/>
            </a:pPr>
            <a:r>
              <a:rPr lang="tr-TR" sz="2400" dirty="0" smtClean="0"/>
              <a:t>Tamamlanan </a:t>
            </a:r>
            <a:r>
              <a:rPr lang="tr-TR" sz="2400" dirty="0"/>
              <a:t>araştırmanın ne şekilde başkalarına ulaştırılacağının ortaya konduğu aşamadır. </a:t>
            </a:r>
            <a:endParaRPr lang="tr-TR" sz="2400" dirty="0" smtClean="0"/>
          </a:p>
          <a:p>
            <a:pPr marL="0" indent="0" algn="just">
              <a:buNone/>
            </a:pPr>
            <a:r>
              <a:rPr lang="tr-TR" sz="2400" dirty="0"/>
              <a:t>Kullanılacak tekniklerin ve ölçümlerin neler olduğu, bunların niçin seçildiği ve nasıl uygulanacağı, hangi verilerin, hangi kaynaklardan, hangi yöntemle elde edileceği ayrıntılı olarak belirlenmesidir.</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64</a:t>
            </a:fld>
            <a:endParaRPr lang="tr-TR"/>
          </a:p>
        </p:txBody>
      </p:sp>
    </p:spTree>
    <p:extLst>
      <p:ext uri="{BB962C8B-B14F-4D97-AF65-F5344CB8AC3E}">
        <p14:creationId xmlns:p14="http://schemas.microsoft.com/office/powerpoint/2010/main" val="7557384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a:t>
            </a:r>
            <a:r>
              <a:rPr lang="tr-TR" sz="3600" b="1" dirty="0"/>
              <a:t> Araştırma Yöntemleri </a:t>
            </a:r>
            <a:r>
              <a:rPr lang="tr-TR" sz="3600" dirty="0" smtClean="0"/>
              <a:t/>
            </a:r>
            <a:br>
              <a:rPr lang="tr-TR" sz="3600" dirty="0" smtClean="0"/>
            </a:b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b="1" dirty="0"/>
              <a:t>Deneysel Araştırma Yöntemleri</a:t>
            </a:r>
            <a:endParaRPr lang="tr-TR" sz="2400" dirty="0" smtClean="0"/>
          </a:p>
          <a:p>
            <a:pPr marL="0" indent="0" algn="just">
              <a:buNone/>
            </a:pPr>
            <a:r>
              <a:rPr lang="tr-TR" sz="2400" dirty="0" smtClean="0"/>
              <a:t>Herhangi </a:t>
            </a:r>
            <a:r>
              <a:rPr lang="tr-TR" sz="2400" dirty="0"/>
              <a:t>bir materyali; işleme tabi tutarak veya işleme tabi tutmadan oluşturulmuş bir ortamda, değişken ve etkenlerinin denetlenebildiği, sonucun izlendiği araştırma yöntemidir. </a:t>
            </a:r>
            <a:endParaRPr lang="tr-TR" sz="2400" dirty="0" smtClean="0"/>
          </a:p>
          <a:p>
            <a:pPr marL="0" indent="0" algn="just">
              <a:buNone/>
            </a:pPr>
            <a:r>
              <a:rPr lang="tr-TR" sz="2400" dirty="0"/>
              <a:t>Deneysel yöntemde amaç, incelenen olaydaki neden sonuç ilişkilerinin ortaya çıkartılmasıdır. Bu ilişkilerin gerçek niteliğini bulabilmek için sonucu etkileyebileceği düşünülen tüm etkenler denenebilir. </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65</a:t>
            </a:fld>
            <a:endParaRPr lang="tr-TR"/>
          </a:p>
        </p:txBody>
      </p:sp>
    </p:spTree>
    <p:extLst>
      <p:ext uri="{BB962C8B-B14F-4D97-AF65-F5344CB8AC3E}">
        <p14:creationId xmlns:p14="http://schemas.microsoft.com/office/powerpoint/2010/main" val="5701242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 Araştırma Yöntemleri </a:t>
            </a:r>
            <a:r>
              <a:rPr lang="tr-TR" sz="3600" dirty="0" smtClean="0"/>
              <a:t/>
            </a:r>
            <a:br>
              <a:rPr lang="tr-TR" sz="3600" dirty="0" smtClean="0"/>
            </a:b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b="1" dirty="0"/>
              <a:t>Alan Araştırmaları </a:t>
            </a:r>
            <a:endParaRPr lang="tr-TR" sz="2400" b="1" dirty="0" smtClean="0"/>
          </a:p>
          <a:p>
            <a:pPr marL="0" indent="0" algn="just">
              <a:buNone/>
            </a:pPr>
            <a:r>
              <a:rPr lang="tr-TR" sz="2400" dirty="0" smtClean="0"/>
              <a:t>Alan </a:t>
            </a:r>
            <a:r>
              <a:rPr lang="tr-TR" sz="2400" dirty="0"/>
              <a:t>araştırmaları, incelemenin incelenen varlıkların doğal ortamlarında yapılması anlamına gelir. Laboratuvar araştırmalarından temel farkı, gözlemcinin doğal ortamları kullanmasıdır. Alan araştırmalarının bir niteliği de bir araştırmacının kurduğu hipotezi doğrulamaktan çok hipotez oluşturmaya yönelik olmalarıdır.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66</a:t>
            </a:fld>
            <a:endParaRPr lang="tr-TR"/>
          </a:p>
        </p:txBody>
      </p:sp>
    </p:spTree>
    <p:extLst>
      <p:ext uri="{BB962C8B-B14F-4D97-AF65-F5344CB8AC3E}">
        <p14:creationId xmlns:p14="http://schemas.microsoft.com/office/powerpoint/2010/main" val="8848543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VERİ TOPLAMA/ Araştırma Yöntemleri</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b="1" dirty="0"/>
              <a:t>Tanıtıcı Araştırmalar </a:t>
            </a:r>
            <a:endParaRPr lang="tr-TR" sz="2400" b="1" dirty="0" smtClean="0"/>
          </a:p>
          <a:p>
            <a:pPr marL="0" indent="0" algn="just">
              <a:buNone/>
            </a:pPr>
            <a:r>
              <a:rPr lang="tr-TR" sz="2400" dirty="0"/>
              <a:t>Belirli bir bilgi kümesinin ilgi duyulan bazı özelliklerini ortaya koymayı amaçlayan, araştırma türleridir. Bunlar çoğunlukla pratik ihtiyaçları karşılamak amacı ile yapılır. Bu nedenle sosyal bilimlerden çok sosyal hizmet uzmanları, reklamcılar, pazarlamacılar tarafından uygulanır. Nüfus, iş yeri ve hane halkı sayımları, gecekondu bölgelerindeki alt yapı hizmetlerinin saptanmasına yönelik belediyelerce gerçekleştirilen sayımlar, bu tip araştırmalara girer.</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67</a:t>
            </a:fld>
            <a:endParaRPr lang="tr-TR"/>
          </a:p>
        </p:txBody>
      </p:sp>
    </p:spTree>
    <p:extLst>
      <p:ext uri="{BB962C8B-B14F-4D97-AF65-F5344CB8AC3E}">
        <p14:creationId xmlns:p14="http://schemas.microsoft.com/office/powerpoint/2010/main" val="41425608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VERİ TOPLAMA/ Araştırma Yöntemleri</a:t>
            </a:r>
            <a:endParaRPr lang="tr-TR" sz="3600" dirty="0"/>
          </a:p>
        </p:txBody>
      </p:sp>
      <p:sp>
        <p:nvSpPr>
          <p:cNvPr id="3" name="İçerik Yer Tutucusu 2"/>
          <p:cNvSpPr>
            <a:spLocks noGrp="1"/>
          </p:cNvSpPr>
          <p:nvPr>
            <p:ph idx="1"/>
          </p:nvPr>
        </p:nvSpPr>
        <p:spPr>
          <a:xfrm>
            <a:off x="395536" y="1600201"/>
            <a:ext cx="8291264" cy="4493096"/>
          </a:xfrm>
        </p:spPr>
        <p:txBody>
          <a:bodyPr>
            <a:normAutofit/>
          </a:bodyPr>
          <a:lstStyle/>
          <a:p>
            <a:pPr marL="0" indent="0" algn="just">
              <a:buNone/>
            </a:pPr>
            <a:r>
              <a:rPr lang="tr-TR" sz="2400" b="1" dirty="0"/>
              <a:t>İstatistik Araştırmaları </a:t>
            </a:r>
            <a:endParaRPr lang="tr-TR" sz="2400" dirty="0"/>
          </a:p>
          <a:p>
            <a:pPr marL="0" indent="0" algn="just">
              <a:buNone/>
            </a:pPr>
            <a:r>
              <a:rPr lang="tr-TR" sz="2400" dirty="0"/>
              <a:t>İstatistik araştırmaları, araştırma verilerinin sayısal nitelikte ifadesi, istatistik yöntemlerinin yardımıyla yorumlanması ve değerlendirilmesini içerir. </a:t>
            </a:r>
            <a:endParaRPr lang="tr-TR" sz="2400" dirty="0" smtClean="0"/>
          </a:p>
          <a:p>
            <a:pPr marL="0" indent="0" algn="just">
              <a:buNone/>
            </a:pPr>
            <a:r>
              <a:rPr lang="tr-TR" sz="2400" dirty="0"/>
              <a:t>Araştırmacının problemini çözmek amacıyla kullanabileceği her türlü bilgiye </a:t>
            </a:r>
            <a:r>
              <a:rPr lang="tr-TR" sz="2400" b="1" dirty="0"/>
              <a:t>veri </a:t>
            </a:r>
            <a:r>
              <a:rPr lang="tr-TR" sz="2400" dirty="0"/>
              <a:t>denir. Bilgi alanlarının çokluğu ve çeşitliliğine bağlı olarak sayısız veriden söz edilebilir. İhtiyacımız olduğu halde hazırda bulamadığımız verileri elde etmek amacıyla yapılan çalışmalara </a:t>
            </a:r>
            <a:r>
              <a:rPr lang="tr-TR" sz="2400" b="1" dirty="0"/>
              <a:t>veri toplama </a:t>
            </a:r>
            <a:r>
              <a:rPr lang="tr-TR" sz="2400" dirty="0"/>
              <a:t>denir.</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68</a:t>
            </a:fld>
            <a:endParaRPr lang="tr-TR"/>
          </a:p>
        </p:txBody>
      </p:sp>
    </p:spTree>
    <p:extLst>
      <p:ext uri="{BB962C8B-B14F-4D97-AF65-F5344CB8AC3E}">
        <p14:creationId xmlns:p14="http://schemas.microsoft.com/office/powerpoint/2010/main" val="6245334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 </a:t>
            </a:r>
            <a:r>
              <a:rPr lang="fi-FI" sz="3600" b="1" dirty="0" smtClean="0"/>
              <a:t>Veri Çeşitleri ve Veri Toplama Yöntemleri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b="1" dirty="0" smtClean="0"/>
              <a:t>Gözlem</a:t>
            </a:r>
            <a:r>
              <a:rPr lang="tr-TR" sz="2400" b="1" dirty="0"/>
              <a:t>: </a:t>
            </a:r>
            <a:r>
              <a:rPr lang="tr-TR" sz="2400" dirty="0"/>
              <a:t>Araştırılacak unsurların doğal ortamlarındaki yapılarının incelenmesi sonucu veri elde etme yöntemidir. </a:t>
            </a:r>
          </a:p>
          <a:p>
            <a:pPr marL="0" indent="0" algn="just">
              <a:buNone/>
            </a:pPr>
            <a:r>
              <a:rPr lang="tr-TR" sz="2400" b="1" dirty="0" smtClean="0"/>
              <a:t>Deney</a:t>
            </a:r>
            <a:r>
              <a:rPr lang="tr-TR" sz="2400" b="1" dirty="0"/>
              <a:t>:</a:t>
            </a:r>
            <a:r>
              <a:rPr lang="tr-TR" sz="2400" dirty="0"/>
              <a:t> Laboratuvarda yapılan çalışmalardır. </a:t>
            </a:r>
          </a:p>
          <a:p>
            <a:pPr marL="0" indent="0" algn="just">
              <a:buNone/>
            </a:pPr>
            <a:r>
              <a:rPr lang="tr-TR" sz="2400" b="1" dirty="0" smtClean="0"/>
              <a:t>Anket</a:t>
            </a:r>
            <a:r>
              <a:rPr lang="tr-TR" sz="2400" b="1" dirty="0"/>
              <a:t>:</a:t>
            </a:r>
            <a:r>
              <a:rPr lang="tr-TR" sz="2400" dirty="0"/>
              <a:t> Araştırmacı tarafından oluşturulan, bilgi alınacak kişilere doğrudan doğruya okuyup cevaplandıracakları soruların hazırlanması ile yapılan bilgi edinme, veri toplama yöntemidir. Herhangi bir konuda, kişilerin görüşlerini almak amacıyla hazırlanmış soruların ve muhtemel cevapların bulunduğu soru kâğıdına </a:t>
            </a:r>
            <a:r>
              <a:rPr lang="tr-TR" sz="2400" b="1" dirty="0"/>
              <a:t>anket</a:t>
            </a:r>
            <a:r>
              <a:rPr lang="tr-TR" sz="2400" dirty="0"/>
              <a:t> denir.</a:t>
            </a:r>
          </a:p>
          <a:p>
            <a:pPr marL="0" indent="0" algn="just">
              <a:buNone/>
            </a:pPr>
            <a:endParaRPr lang="tr-TR" sz="2400" dirty="0"/>
          </a:p>
          <a:p>
            <a:pPr algn="just"/>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69</a:t>
            </a:fld>
            <a:endParaRPr lang="tr-TR"/>
          </a:p>
        </p:txBody>
      </p:sp>
    </p:spTree>
    <p:extLst>
      <p:ext uri="{BB962C8B-B14F-4D97-AF65-F5344CB8AC3E}">
        <p14:creationId xmlns:p14="http://schemas.microsoft.com/office/powerpoint/2010/main" val="1830864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ÖĞRENMEYİ ÖĞRENME /Öğrenmeyi Etkileyen Faktörler Nelerdir?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a:t>Öğrenmenin gerçekleşmesinde etkili olan belli başlı faktörleri şöyle sıralayabiliriz: </a:t>
            </a:r>
            <a:endParaRPr lang="tr-TR" sz="2400" dirty="0" smtClean="0"/>
          </a:p>
          <a:p>
            <a:pPr algn="just"/>
            <a:endParaRPr lang="tr-TR" sz="2400" dirty="0"/>
          </a:p>
          <a:p>
            <a:pPr algn="just">
              <a:buFont typeface="Wingdings" pitchFamily="2" charset="2"/>
              <a:buChar char="Ø"/>
            </a:pPr>
            <a:r>
              <a:rPr lang="tr-TR" sz="2400" dirty="0" smtClean="0"/>
              <a:t> </a:t>
            </a:r>
            <a:r>
              <a:rPr lang="tr-TR" sz="2400" dirty="0"/>
              <a:t>Öğrenmeye Hazır Olma </a:t>
            </a:r>
          </a:p>
          <a:p>
            <a:pPr algn="just">
              <a:buFont typeface="Wingdings" pitchFamily="2" charset="2"/>
              <a:buChar char="Ø"/>
            </a:pPr>
            <a:endParaRPr lang="tr-TR" sz="2400" dirty="0"/>
          </a:p>
          <a:p>
            <a:pPr algn="just">
              <a:buFont typeface="Wingdings" pitchFamily="2" charset="2"/>
              <a:buChar char="Ø"/>
            </a:pPr>
            <a:r>
              <a:rPr lang="tr-TR" sz="2400" dirty="0" smtClean="0"/>
              <a:t> </a:t>
            </a:r>
            <a:r>
              <a:rPr lang="tr-TR" sz="2400" dirty="0"/>
              <a:t>Motivasyon (Güdülenme) </a:t>
            </a:r>
          </a:p>
          <a:p>
            <a:pPr algn="just">
              <a:buFont typeface="Wingdings" pitchFamily="2" charset="2"/>
              <a:buChar char="Ø"/>
            </a:pPr>
            <a:endParaRPr lang="tr-TR" sz="2400" dirty="0"/>
          </a:p>
          <a:p>
            <a:pPr algn="just">
              <a:buFont typeface="Wingdings" pitchFamily="2" charset="2"/>
              <a:buChar char="Ø"/>
            </a:pPr>
            <a:r>
              <a:rPr lang="tr-TR" sz="2400" dirty="0" smtClean="0"/>
              <a:t> Alıştırma-Tekrar</a:t>
            </a:r>
          </a:p>
          <a:p>
            <a:pPr algn="just">
              <a:buFont typeface="Wingdings" pitchFamily="2" charset="2"/>
              <a:buChar char="Ø"/>
            </a:pPr>
            <a:endParaRPr lang="tr-TR" sz="2400" dirty="0"/>
          </a:p>
          <a:p>
            <a:pPr algn="just">
              <a:buFont typeface="Wingdings" pitchFamily="2" charset="2"/>
              <a:buChar char="Ø"/>
            </a:pPr>
            <a:r>
              <a:rPr lang="tr-TR" sz="2400" dirty="0" smtClean="0"/>
              <a:t> </a:t>
            </a:r>
            <a:r>
              <a:rPr lang="tr-TR" sz="2400" dirty="0"/>
              <a:t>Öğrenme Materyali </a:t>
            </a:r>
          </a:p>
          <a:p>
            <a:pPr marL="0" indent="0" algn="just">
              <a:buNone/>
            </a:pPr>
            <a:endParaRPr lang="tr-TR" sz="2400" dirty="0"/>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7</a:t>
            </a:fld>
            <a:endParaRPr lang="tr-TR"/>
          </a:p>
        </p:txBody>
      </p:sp>
    </p:spTree>
    <p:extLst>
      <p:ext uri="{BB962C8B-B14F-4D97-AF65-F5344CB8AC3E}">
        <p14:creationId xmlns:p14="http://schemas.microsoft.com/office/powerpoint/2010/main" val="20688692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41784"/>
            <a:ext cx="8229600" cy="1143000"/>
          </a:xfrm>
        </p:spPr>
        <p:txBody>
          <a:bodyPr>
            <a:noAutofit/>
          </a:bodyPr>
          <a:lstStyle/>
          <a:p>
            <a:r>
              <a:rPr lang="tr-TR" sz="3600" b="1" dirty="0" smtClean="0"/>
              <a:t>VERİ TOPLAMA/ </a:t>
            </a:r>
            <a:r>
              <a:rPr lang="fi-FI" sz="3600" b="1" dirty="0" smtClean="0"/>
              <a:t>Veri Çeşitleri ve Veri Toplama Yöntemleri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b="1" dirty="0" smtClean="0"/>
              <a:t>Görüşme:</a:t>
            </a:r>
            <a:r>
              <a:rPr lang="tr-TR" sz="2400" dirty="0" smtClean="0"/>
              <a:t> Bilgi alınacak kişilerle karşılıklı konuşma yoluyla veri toplama yöntemidir. </a:t>
            </a:r>
          </a:p>
          <a:p>
            <a:pPr marL="0" indent="0" algn="just">
              <a:buNone/>
            </a:pPr>
            <a:r>
              <a:rPr lang="tr-TR" sz="2400" b="1" dirty="0" smtClean="0"/>
              <a:t>Literatür Taraması: </a:t>
            </a:r>
            <a:r>
              <a:rPr lang="tr-TR" sz="2400" dirty="0" smtClean="0"/>
              <a:t>Araştırma konusuyla ilgili olarak daha önceden yayınlanmış kitap, makale, tez, el kitabı ve diğer araştırmaların incelenmesidir. </a:t>
            </a:r>
          </a:p>
          <a:p>
            <a:pPr marL="0" indent="0" algn="just">
              <a:buNone/>
            </a:pPr>
            <a:r>
              <a:rPr lang="tr-TR" sz="2400" b="1" dirty="0" smtClean="0"/>
              <a:t>Arşiv Taraması: </a:t>
            </a:r>
            <a:r>
              <a:rPr lang="tr-TR" sz="2400" dirty="0" smtClean="0"/>
              <a:t>Daha önceden yayınlanmış olan Resmi Gazete, diğer gazeteler, yıllık, istatistikler, doküman, rapor, çizelge, plan, genelge, kılavuz ve içtihatlar arşiv taramasından yararlanılacak başlıca incelenmesidir. </a:t>
            </a: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70</a:t>
            </a:fld>
            <a:endParaRPr lang="tr-TR"/>
          </a:p>
        </p:txBody>
      </p:sp>
    </p:spTree>
    <p:extLst>
      <p:ext uri="{BB962C8B-B14F-4D97-AF65-F5344CB8AC3E}">
        <p14:creationId xmlns:p14="http://schemas.microsoft.com/office/powerpoint/2010/main" val="18296222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 Veri </a:t>
            </a:r>
            <a:r>
              <a:rPr lang="tr-TR" sz="3600" b="1" dirty="0"/>
              <a:t>Toplama Araçları Geliştirme (Anket Formlarını Hazırlama)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i="1" dirty="0"/>
              <a:t>Bir anket formunda bulunması gereken kısımlar şunlardır:</a:t>
            </a:r>
            <a:r>
              <a:rPr lang="tr-TR" sz="2400" dirty="0"/>
              <a:t> </a:t>
            </a:r>
          </a:p>
          <a:p>
            <a:pPr algn="just"/>
            <a:r>
              <a:rPr lang="fi-FI" sz="2400" dirty="0" smtClean="0"/>
              <a:t> </a:t>
            </a:r>
            <a:r>
              <a:rPr lang="fi-FI" sz="2400" dirty="0"/>
              <a:t>Anketi yapan kişi ya da kurumun adı </a:t>
            </a:r>
          </a:p>
          <a:p>
            <a:pPr algn="just"/>
            <a:r>
              <a:rPr lang="tr-TR" sz="2400" dirty="0" smtClean="0"/>
              <a:t> </a:t>
            </a:r>
            <a:r>
              <a:rPr lang="tr-TR" sz="2400" dirty="0"/>
              <a:t>Anketin konusu </a:t>
            </a:r>
          </a:p>
          <a:p>
            <a:pPr algn="just"/>
            <a:r>
              <a:rPr lang="tr-TR" sz="2400" dirty="0" smtClean="0"/>
              <a:t> </a:t>
            </a:r>
            <a:r>
              <a:rPr lang="tr-TR" sz="2400" dirty="0"/>
              <a:t>Anketin tarihi </a:t>
            </a:r>
          </a:p>
          <a:p>
            <a:pPr algn="just"/>
            <a:r>
              <a:rPr lang="tr-TR" sz="2400" dirty="0" smtClean="0"/>
              <a:t> </a:t>
            </a:r>
            <a:r>
              <a:rPr lang="tr-TR" sz="2400" dirty="0"/>
              <a:t>Anketörün adı soyadı </a:t>
            </a:r>
          </a:p>
          <a:p>
            <a:pPr algn="just"/>
            <a:r>
              <a:rPr lang="tr-TR" sz="2400" dirty="0" smtClean="0"/>
              <a:t> </a:t>
            </a:r>
            <a:r>
              <a:rPr lang="tr-TR" sz="2400" dirty="0"/>
              <a:t>Anketi cevaplayana ait kişisel bilgiler </a:t>
            </a:r>
          </a:p>
          <a:p>
            <a:pPr algn="just"/>
            <a:r>
              <a:rPr lang="tr-TR" sz="2400" dirty="0" smtClean="0"/>
              <a:t> </a:t>
            </a:r>
            <a:r>
              <a:rPr lang="tr-TR" sz="2400" dirty="0"/>
              <a:t>Anket soruları </a:t>
            </a:r>
          </a:p>
          <a:p>
            <a:pPr algn="just"/>
            <a:r>
              <a:rPr lang="de-DE" sz="2400" dirty="0" smtClean="0"/>
              <a:t> </a:t>
            </a:r>
            <a:r>
              <a:rPr lang="de-DE" sz="2400" dirty="0" err="1"/>
              <a:t>Anketi</a:t>
            </a:r>
            <a:r>
              <a:rPr lang="de-DE" sz="2400" dirty="0"/>
              <a:t> </a:t>
            </a:r>
            <a:r>
              <a:rPr lang="de-DE" sz="2400" dirty="0" err="1"/>
              <a:t>yapan</a:t>
            </a:r>
            <a:r>
              <a:rPr lang="de-DE" sz="2400" dirty="0"/>
              <a:t> </a:t>
            </a:r>
            <a:r>
              <a:rPr lang="de-DE" sz="2400" dirty="0" err="1"/>
              <a:t>kişi</a:t>
            </a:r>
            <a:r>
              <a:rPr lang="de-DE" sz="2400" dirty="0"/>
              <a:t> </a:t>
            </a:r>
            <a:r>
              <a:rPr lang="de-DE" sz="2400" dirty="0" err="1"/>
              <a:t>ya</a:t>
            </a:r>
            <a:r>
              <a:rPr lang="de-DE" sz="2400" dirty="0"/>
              <a:t> da </a:t>
            </a:r>
            <a:r>
              <a:rPr lang="de-DE" sz="2400" dirty="0" err="1"/>
              <a:t>kurumun</a:t>
            </a:r>
            <a:r>
              <a:rPr lang="de-DE" sz="2400" dirty="0"/>
              <a:t> </a:t>
            </a:r>
            <a:r>
              <a:rPr lang="de-DE" sz="2400" dirty="0" err="1"/>
              <a:t>haberleşme</a:t>
            </a:r>
            <a:r>
              <a:rPr lang="de-DE" sz="2400" dirty="0"/>
              <a:t> </a:t>
            </a:r>
            <a:r>
              <a:rPr lang="de-DE" sz="2400" dirty="0" err="1"/>
              <a:t>adresi</a:t>
            </a:r>
            <a:r>
              <a:rPr lang="de-DE" sz="2400" dirty="0"/>
              <a:t> </a:t>
            </a:r>
          </a:p>
          <a:p>
            <a:pPr algn="just"/>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71</a:t>
            </a:fld>
            <a:endParaRPr lang="tr-TR"/>
          </a:p>
        </p:txBody>
      </p:sp>
    </p:spTree>
    <p:extLst>
      <p:ext uri="{BB962C8B-B14F-4D97-AF65-F5344CB8AC3E}">
        <p14:creationId xmlns:p14="http://schemas.microsoft.com/office/powerpoint/2010/main" val="42197100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 Veri Toplama Araçları Geliştirme (Anket Formlarını Hazırlama)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i="1" dirty="0"/>
              <a:t>Anket soruları hazırlanırken şu noktalara dikkat edilmelidir: </a:t>
            </a:r>
          </a:p>
          <a:p>
            <a:pPr algn="just"/>
            <a:r>
              <a:rPr lang="tr-TR" sz="2400" dirty="0" smtClean="0"/>
              <a:t>Soru </a:t>
            </a:r>
            <a:r>
              <a:rPr lang="tr-TR" sz="2400" dirty="0"/>
              <a:t>tipi belirlenmelidir. </a:t>
            </a:r>
          </a:p>
          <a:p>
            <a:pPr algn="just"/>
            <a:r>
              <a:rPr lang="tr-TR" sz="2400" dirty="0" smtClean="0"/>
              <a:t>Soru </a:t>
            </a:r>
            <a:r>
              <a:rPr lang="tr-TR" sz="2400" dirty="0"/>
              <a:t>sayısı belirlenmelidir. </a:t>
            </a:r>
          </a:p>
          <a:p>
            <a:pPr algn="just"/>
            <a:r>
              <a:rPr lang="tr-TR" sz="2400" dirty="0" smtClean="0"/>
              <a:t>Soruların </a:t>
            </a:r>
            <a:r>
              <a:rPr lang="tr-TR" sz="2400" dirty="0"/>
              <a:t>sıralamasına özen gösterilmelidir. </a:t>
            </a:r>
          </a:p>
          <a:p>
            <a:pPr algn="just"/>
            <a:r>
              <a:rPr lang="tr-TR" sz="2400" dirty="0" smtClean="0"/>
              <a:t>Sorular </a:t>
            </a:r>
            <a:r>
              <a:rPr lang="tr-TR" sz="2400" dirty="0"/>
              <a:t>amaca uygun seçilmelidir. </a:t>
            </a:r>
          </a:p>
          <a:p>
            <a:pPr algn="just"/>
            <a:r>
              <a:rPr lang="tr-TR" sz="2400" dirty="0" smtClean="0"/>
              <a:t>Soruların </a:t>
            </a:r>
            <a:r>
              <a:rPr lang="tr-TR" sz="2400" dirty="0"/>
              <a:t>açık ve net olmasına özen gösterilmelidir. </a:t>
            </a:r>
          </a:p>
          <a:p>
            <a:pPr algn="just"/>
            <a:r>
              <a:rPr lang="tr-TR" sz="2400" dirty="0" smtClean="0"/>
              <a:t>Bilinmeyen </a:t>
            </a:r>
            <a:r>
              <a:rPr lang="tr-TR" sz="2400" dirty="0"/>
              <a:t>kelimeler kullanılmamalıdır.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72</a:t>
            </a:fld>
            <a:endParaRPr lang="tr-TR"/>
          </a:p>
        </p:txBody>
      </p:sp>
    </p:spTree>
    <p:extLst>
      <p:ext uri="{BB962C8B-B14F-4D97-AF65-F5344CB8AC3E}">
        <p14:creationId xmlns:p14="http://schemas.microsoft.com/office/powerpoint/2010/main" val="10234448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 Veri Toplama Araçları Geliştirme (Anket Formlarını Hazırlama) </a:t>
            </a:r>
            <a:endParaRPr lang="tr-TR" sz="3600" dirty="0"/>
          </a:p>
        </p:txBody>
      </p:sp>
      <p:sp>
        <p:nvSpPr>
          <p:cNvPr id="3" name="İçerik Yer Tutucusu 2"/>
          <p:cNvSpPr>
            <a:spLocks noGrp="1"/>
          </p:cNvSpPr>
          <p:nvPr>
            <p:ph idx="1"/>
          </p:nvPr>
        </p:nvSpPr>
        <p:spPr/>
        <p:txBody>
          <a:bodyPr>
            <a:normAutofit/>
          </a:bodyPr>
          <a:lstStyle/>
          <a:p>
            <a:pPr marL="0" indent="0" algn="just">
              <a:buNone/>
            </a:pPr>
            <a:endParaRPr lang="tr-TR" sz="2400" dirty="0" smtClean="0"/>
          </a:p>
          <a:p>
            <a:pPr marL="0" indent="0" algn="just">
              <a:buNone/>
            </a:pPr>
            <a:r>
              <a:rPr lang="tr-TR" sz="2400" dirty="0" smtClean="0"/>
              <a:t>Anket </a:t>
            </a:r>
            <a:r>
              <a:rPr lang="tr-TR" sz="2400" dirty="0"/>
              <a:t>soruları oluşturulurken araştırmacı, tutum, davranış ya da bilgi ölçmeyi isteyebilir. </a:t>
            </a:r>
            <a:endParaRPr lang="tr-TR" sz="2400" dirty="0" smtClean="0"/>
          </a:p>
          <a:p>
            <a:pPr marL="0" indent="0" algn="just">
              <a:buNone/>
            </a:pPr>
            <a:r>
              <a:rPr lang="tr-TR" sz="2400" dirty="0" smtClean="0"/>
              <a:t>Bu </a:t>
            </a:r>
            <a:r>
              <a:rPr lang="tr-TR" sz="2400" dirty="0"/>
              <a:t>amaçla oluşturulacak soru tipleri şunlardır</a:t>
            </a:r>
            <a:r>
              <a:rPr lang="tr-TR" sz="2400" dirty="0" smtClean="0"/>
              <a:t>:</a:t>
            </a:r>
          </a:p>
          <a:p>
            <a:pPr marL="0" indent="0" algn="just">
              <a:buNone/>
            </a:pPr>
            <a:endParaRPr lang="tr-TR" sz="2400" dirty="0" smtClean="0"/>
          </a:p>
          <a:p>
            <a:pPr algn="just">
              <a:buFont typeface="Wingdings" pitchFamily="2" charset="2"/>
              <a:buChar char="Ø"/>
            </a:pPr>
            <a:r>
              <a:rPr lang="tr-TR" sz="2400" dirty="0" smtClean="0"/>
              <a:t> </a:t>
            </a:r>
            <a:r>
              <a:rPr lang="tr-TR" sz="2400" dirty="0"/>
              <a:t>Bilgi Verici Sorular: Doğum Tarihiniz nedir?.............../……………/………….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73</a:t>
            </a:fld>
            <a:endParaRPr lang="tr-TR"/>
          </a:p>
        </p:txBody>
      </p:sp>
    </p:spTree>
    <p:extLst>
      <p:ext uri="{BB962C8B-B14F-4D97-AF65-F5344CB8AC3E}">
        <p14:creationId xmlns:p14="http://schemas.microsoft.com/office/powerpoint/2010/main" val="42525741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 Veri Toplama Araçları Geliştirme (Anket Formlarını Hazırlama) </a:t>
            </a:r>
            <a:endParaRPr lang="tr-TR" sz="3600" dirty="0"/>
          </a:p>
        </p:txBody>
      </p:sp>
      <p:sp>
        <p:nvSpPr>
          <p:cNvPr id="3" name="İçerik Yer Tutucusu 2"/>
          <p:cNvSpPr>
            <a:spLocks noGrp="1"/>
          </p:cNvSpPr>
          <p:nvPr>
            <p:ph idx="1"/>
          </p:nvPr>
        </p:nvSpPr>
        <p:spPr/>
        <p:txBody>
          <a:bodyPr>
            <a:normAutofit/>
          </a:bodyPr>
          <a:lstStyle/>
          <a:p>
            <a:pPr algn="just"/>
            <a:endParaRPr lang="tr-TR" sz="2400" dirty="0"/>
          </a:p>
          <a:p>
            <a:pPr algn="just">
              <a:buFont typeface="Wingdings" pitchFamily="2" charset="2"/>
              <a:buChar char="Ø"/>
            </a:pPr>
            <a:r>
              <a:rPr lang="tr-TR" sz="2400" dirty="0" err="1" smtClean="0"/>
              <a:t>Gruplandırıcı</a:t>
            </a:r>
            <a:r>
              <a:rPr lang="tr-TR" sz="2400" dirty="0" smtClean="0"/>
              <a:t> </a:t>
            </a:r>
            <a:r>
              <a:rPr lang="tr-TR" sz="2400" dirty="0"/>
              <a:t>Sorular: </a:t>
            </a:r>
            <a:endParaRPr lang="tr-TR" sz="2400" dirty="0" smtClean="0"/>
          </a:p>
          <a:p>
            <a:pPr marL="0" indent="0" algn="just">
              <a:buNone/>
            </a:pPr>
            <a:r>
              <a:rPr lang="tr-TR" sz="2400" dirty="0" smtClean="0"/>
              <a:t>Yaz </a:t>
            </a:r>
            <a:r>
              <a:rPr lang="tr-TR" sz="2400" dirty="0"/>
              <a:t>aylarında bir işte çalışıyor musunuz? </a:t>
            </a:r>
          </a:p>
          <a:p>
            <a:pPr marL="0" indent="0" algn="just">
              <a:buNone/>
            </a:pPr>
            <a:r>
              <a:rPr lang="tr-TR" sz="2400" dirty="0"/>
              <a:t>A)Hayır </a:t>
            </a:r>
          </a:p>
          <a:p>
            <a:pPr marL="0" indent="0" algn="just">
              <a:buNone/>
            </a:pPr>
            <a:r>
              <a:rPr lang="tr-TR" sz="2400" dirty="0"/>
              <a:t>B)Bazen </a:t>
            </a:r>
          </a:p>
          <a:p>
            <a:pPr marL="0" indent="0" algn="just">
              <a:buNone/>
            </a:pPr>
            <a:r>
              <a:rPr lang="tr-TR" sz="2400" dirty="0"/>
              <a:t>C)Her Yaz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74</a:t>
            </a:fld>
            <a:endParaRPr lang="tr-TR"/>
          </a:p>
        </p:txBody>
      </p:sp>
    </p:spTree>
    <p:extLst>
      <p:ext uri="{BB962C8B-B14F-4D97-AF65-F5344CB8AC3E}">
        <p14:creationId xmlns:p14="http://schemas.microsoft.com/office/powerpoint/2010/main" val="42228714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 Veri Toplama Araçları Geliştirme (Anket Formlarını Hazırlama) </a:t>
            </a:r>
            <a:endParaRPr lang="tr-TR" sz="3600" dirty="0"/>
          </a:p>
        </p:txBody>
      </p:sp>
      <p:sp>
        <p:nvSpPr>
          <p:cNvPr id="3" name="İçerik Yer Tutucusu 2"/>
          <p:cNvSpPr>
            <a:spLocks noGrp="1"/>
          </p:cNvSpPr>
          <p:nvPr>
            <p:ph idx="1"/>
          </p:nvPr>
        </p:nvSpPr>
        <p:spPr/>
        <p:txBody>
          <a:bodyPr>
            <a:normAutofit/>
          </a:bodyPr>
          <a:lstStyle/>
          <a:p>
            <a:pPr marL="0" indent="0" algn="just">
              <a:buNone/>
            </a:pPr>
            <a:endParaRPr lang="tr-TR" sz="2400" dirty="0" smtClean="0"/>
          </a:p>
          <a:p>
            <a:pPr algn="just">
              <a:buFont typeface="Wingdings" pitchFamily="2" charset="2"/>
              <a:buChar char="Ø"/>
            </a:pPr>
            <a:r>
              <a:rPr lang="tr-TR" sz="2400" dirty="0" smtClean="0"/>
              <a:t> İki </a:t>
            </a:r>
            <a:r>
              <a:rPr lang="tr-TR" sz="2400" dirty="0"/>
              <a:t>Seçmeli Sorular: </a:t>
            </a:r>
          </a:p>
          <a:p>
            <a:pPr marL="0" indent="0" algn="just">
              <a:buNone/>
            </a:pPr>
            <a:r>
              <a:rPr lang="tr-TR" sz="2400" dirty="0"/>
              <a:t>Otomobiliniz var mı? </a:t>
            </a:r>
          </a:p>
          <a:p>
            <a:pPr marL="0" indent="0" algn="just">
              <a:buNone/>
            </a:pPr>
            <a:r>
              <a:rPr lang="tr-TR" sz="2400" dirty="0"/>
              <a:t>A)Evet </a:t>
            </a:r>
          </a:p>
          <a:p>
            <a:pPr marL="0" indent="0" algn="just">
              <a:buNone/>
            </a:pPr>
            <a:r>
              <a:rPr lang="tr-TR" sz="2400" dirty="0"/>
              <a:t>B)Hayır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75</a:t>
            </a:fld>
            <a:endParaRPr lang="tr-TR"/>
          </a:p>
        </p:txBody>
      </p:sp>
    </p:spTree>
    <p:extLst>
      <p:ext uri="{BB962C8B-B14F-4D97-AF65-F5344CB8AC3E}">
        <p14:creationId xmlns:p14="http://schemas.microsoft.com/office/powerpoint/2010/main" val="11681654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 Veri Toplama Araçları Geliştirme (Anket Formlarını Hazırlama) </a:t>
            </a:r>
            <a:endParaRPr lang="tr-TR" sz="3600" dirty="0"/>
          </a:p>
        </p:txBody>
      </p:sp>
      <p:sp>
        <p:nvSpPr>
          <p:cNvPr id="3" name="İçerik Yer Tutucusu 2"/>
          <p:cNvSpPr>
            <a:spLocks noGrp="1"/>
          </p:cNvSpPr>
          <p:nvPr>
            <p:ph idx="1"/>
          </p:nvPr>
        </p:nvSpPr>
        <p:spPr/>
        <p:txBody>
          <a:bodyPr>
            <a:normAutofit/>
          </a:bodyPr>
          <a:lstStyle/>
          <a:p>
            <a:pPr algn="just"/>
            <a:endParaRPr lang="tr-TR" sz="2400" dirty="0"/>
          </a:p>
          <a:p>
            <a:pPr algn="just">
              <a:buFont typeface="Wingdings" pitchFamily="2" charset="2"/>
              <a:buChar char="Ø"/>
            </a:pPr>
            <a:r>
              <a:rPr lang="tr-TR" sz="2400" dirty="0" smtClean="0"/>
              <a:t>Çoktan </a:t>
            </a:r>
            <a:r>
              <a:rPr lang="tr-TR" sz="2400" dirty="0"/>
              <a:t>Seçmeli Sorular: </a:t>
            </a:r>
          </a:p>
          <a:p>
            <a:pPr marL="0" indent="0" algn="just">
              <a:buNone/>
            </a:pPr>
            <a:r>
              <a:rPr lang="tr-TR" sz="2400" dirty="0"/>
              <a:t>Eğitim durumunuz aşağıdakilerden hangisidir? </a:t>
            </a:r>
          </a:p>
          <a:p>
            <a:pPr marL="0" indent="0" algn="just">
              <a:buNone/>
            </a:pPr>
            <a:r>
              <a:rPr lang="tr-TR" sz="2400" dirty="0"/>
              <a:t>A) İlköğretim </a:t>
            </a:r>
          </a:p>
          <a:p>
            <a:pPr marL="0" indent="0" algn="just">
              <a:buNone/>
            </a:pPr>
            <a:r>
              <a:rPr lang="tr-TR" sz="2400" dirty="0"/>
              <a:t>B)Lise </a:t>
            </a:r>
          </a:p>
          <a:p>
            <a:pPr marL="0" indent="0" algn="just">
              <a:buNone/>
            </a:pPr>
            <a:r>
              <a:rPr lang="tr-TR" sz="2400" dirty="0"/>
              <a:t>C)Y Okul </a:t>
            </a:r>
          </a:p>
          <a:p>
            <a:pPr marL="0" indent="0" algn="just">
              <a:buNone/>
            </a:pPr>
            <a:r>
              <a:rPr lang="tr-TR" sz="2400" dirty="0"/>
              <a:t>D)lisans </a:t>
            </a:r>
          </a:p>
          <a:p>
            <a:pPr marL="0" indent="0" algn="just">
              <a:buNone/>
            </a:pPr>
            <a:r>
              <a:rPr lang="tr-TR" sz="2400" dirty="0"/>
              <a:t>E)Y. Lisans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76</a:t>
            </a:fld>
            <a:endParaRPr lang="tr-TR"/>
          </a:p>
        </p:txBody>
      </p:sp>
    </p:spTree>
    <p:extLst>
      <p:ext uri="{BB962C8B-B14F-4D97-AF65-F5344CB8AC3E}">
        <p14:creationId xmlns:p14="http://schemas.microsoft.com/office/powerpoint/2010/main" val="42008552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 Veri Toplama Araçları Geliştirme (Anket Formlarını Hazırlama) </a:t>
            </a:r>
            <a:endParaRPr lang="tr-TR" sz="3600" dirty="0"/>
          </a:p>
        </p:txBody>
      </p:sp>
      <p:sp>
        <p:nvSpPr>
          <p:cNvPr id="3" name="İçerik Yer Tutucusu 2"/>
          <p:cNvSpPr>
            <a:spLocks noGrp="1"/>
          </p:cNvSpPr>
          <p:nvPr>
            <p:ph idx="1"/>
          </p:nvPr>
        </p:nvSpPr>
        <p:spPr/>
        <p:txBody>
          <a:bodyPr>
            <a:normAutofit/>
          </a:bodyPr>
          <a:lstStyle/>
          <a:p>
            <a:pPr algn="just"/>
            <a:endParaRPr lang="tr-TR" sz="2400" dirty="0"/>
          </a:p>
          <a:p>
            <a:pPr algn="just">
              <a:buFont typeface="Wingdings" pitchFamily="2" charset="2"/>
              <a:buChar char="Ø"/>
            </a:pPr>
            <a:r>
              <a:rPr lang="tr-TR" sz="2400" dirty="0" smtClean="0"/>
              <a:t>Sıralama </a:t>
            </a:r>
            <a:r>
              <a:rPr lang="tr-TR" sz="2400" dirty="0"/>
              <a:t>Veya Tercih Etme Soruları: </a:t>
            </a:r>
          </a:p>
          <a:p>
            <a:pPr marL="0" indent="0" algn="just">
              <a:buNone/>
            </a:pPr>
            <a:r>
              <a:rPr lang="tr-TR" sz="2400" dirty="0"/>
              <a:t>Aşağıdaki üniversiteleri en beğendiğinizden başlamak üzere birden beşe kadar numara vererek sıralayınız. </a:t>
            </a:r>
          </a:p>
          <a:p>
            <a:pPr marL="0" indent="0" algn="just">
              <a:buNone/>
            </a:pPr>
            <a:r>
              <a:rPr lang="tr-TR" sz="2400" dirty="0"/>
              <a:t>( ) ODTÜ </a:t>
            </a:r>
          </a:p>
          <a:p>
            <a:pPr marL="0" indent="0" algn="just">
              <a:buNone/>
            </a:pPr>
            <a:r>
              <a:rPr lang="tr-TR" sz="2400" dirty="0"/>
              <a:t>( ) Gazi </a:t>
            </a:r>
            <a:r>
              <a:rPr lang="tr-TR" sz="2400" dirty="0" err="1"/>
              <a:t>Üniv</a:t>
            </a:r>
            <a:r>
              <a:rPr lang="tr-TR" sz="2400" dirty="0"/>
              <a:t> </a:t>
            </a:r>
          </a:p>
          <a:p>
            <a:pPr marL="0" indent="0" algn="just">
              <a:buNone/>
            </a:pPr>
            <a:r>
              <a:rPr lang="tr-TR" sz="2400" dirty="0"/>
              <a:t>( ) Boğaziçi </a:t>
            </a:r>
            <a:r>
              <a:rPr lang="tr-TR" sz="2400" dirty="0" err="1"/>
              <a:t>Üniv</a:t>
            </a:r>
            <a:r>
              <a:rPr lang="tr-TR" sz="2400" dirty="0"/>
              <a:t> </a:t>
            </a:r>
          </a:p>
          <a:p>
            <a:pPr marL="0" indent="0" algn="just">
              <a:buNone/>
            </a:pPr>
            <a:r>
              <a:rPr lang="tr-TR" sz="2400" dirty="0"/>
              <a:t>( ) İstanbul </a:t>
            </a:r>
            <a:r>
              <a:rPr lang="tr-TR" sz="2400" dirty="0" err="1"/>
              <a:t>Üniv</a:t>
            </a:r>
            <a:r>
              <a:rPr lang="tr-TR" sz="2400" dirty="0"/>
              <a:t> </a:t>
            </a:r>
          </a:p>
          <a:p>
            <a:pPr marL="0" indent="0" algn="just">
              <a:buNone/>
            </a:pPr>
            <a:r>
              <a:rPr lang="tr-TR" sz="2400" dirty="0"/>
              <a:t>( ) Bilkent </a:t>
            </a:r>
            <a:r>
              <a:rPr lang="tr-TR" sz="2400" dirty="0" err="1"/>
              <a:t>Üniv</a:t>
            </a:r>
            <a:r>
              <a:rPr lang="tr-TR" sz="2400" dirty="0"/>
              <a:t>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77</a:t>
            </a:fld>
            <a:endParaRPr lang="tr-TR"/>
          </a:p>
        </p:txBody>
      </p:sp>
    </p:spTree>
    <p:extLst>
      <p:ext uri="{BB962C8B-B14F-4D97-AF65-F5344CB8AC3E}">
        <p14:creationId xmlns:p14="http://schemas.microsoft.com/office/powerpoint/2010/main" val="1909201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 Veri Toplama Araçları Geliştirme (Anket Formlarını Hazırlama) </a:t>
            </a:r>
            <a:endParaRPr lang="tr-TR" sz="3600"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400" dirty="0" smtClean="0"/>
              <a:t> </a:t>
            </a:r>
            <a:r>
              <a:rPr lang="tr-TR" sz="2400" dirty="0"/>
              <a:t>Ölçeklendirme Soruları: </a:t>
            </a:r>
          </a:p>
          <a:p>
            <a:pPr marL="0" indent="0" algn="just">
              <a:buNone/>
            </a:pPr>
            <a:r>
              <a:rPr lang="tr-TR" sz="2400" dirty="0"/>
              <a:t>Trafikte yeni düzenleme sizce nasıldır? </a:t>
            </a:r>
          </a:p>
          <a:p>
            <a:pPr marL="514350" indent="-514350" algn="just">
              <a:buFont typeface="+mj-lt"/>
              <a:buAutoNum type="alphaLcPeriod"/>
            </a:pPr>
            <a:r>
              <a:rPr lang="tr-TR" sz="2400" dirty="0"/>
              <a:t>Çok </a:t>
            </a:r>
            <a:r>
              <a:rPr lang="tr-TR" sz="2400" dirty="0" smtClean="0"/>
              <a:t>Olumlu</a:t>
            </a:r>
          </a:p>
          <a:p>
            <a:pPr marL="514350" indent="-514350" algn="just">
              <a:buFont typeface="+mj-lt"/>
              <a:buAutoNum type="alphaLcPeriod"/>
            </a:pPr>
            <a:r>
              <a:rPr lang="tr-TR" sz="2400" dirty="0" smtClean="0"/>
              <a:t>Olumlu </a:t>
            </a:r>
          </a:p>
          <a:p>
            <a:pPr marL="514350" indent="-514350" algn="just">
              <a:buFont typeface="+mj-lt"/>
              <a:buAutoNum type="alphaLcPeriod"/>
            </a:pPr>
            <a:r>
              <a:rPr lang="tr-TR" sz="2400" dirty="0" smtClean="0"/>
              <a:t>Fikrim </a:t>
            </a:r>
            <a:r>
              <a:rPr lang="tr-TR" sz="2400" dirty="0"/>
              <a:t>Yok </a:t>
            </a:r>
            <a:endParaRPr lang="tr-TR" sz="2400" dirty="0" smtClean="0"/>
          </a:p>
          <a:p>
            <a:pPr marL="514350" indent="-514350" algn="just">
              <a:buFont typeface="+mj-lt"/>
              <a:buAutoNum type="alphaLcPeriod"/>
            </a:pPr>
            <a:r>
              <a:rPr lang="tr-TR" sz="2400" dirty="0" smtClean="0"/>
              <a:t>Olumsuz </a:t>
            </a:r>
          </a:p>
          <a:p>
            <a:pPr marL="514350" indent="-514350" algn="just">
              <a:buFont typeface="+mj-lt"/>
              <a:buAutoNum type="alphaLcPeriod"/>
            </a:pPr>
            <a:r>
              <a:rPr lang="tr-TR" sz="2400" dirty="0" smtClean="0"/>
              <a:t>Çok </a:t>
            </a:r>
            <a:r>
              <a:rPr lang="tr-TR" sz="2400" dirty="0"/>
              <a:t>Olumsuz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78</a:t>
            </a:fld>
            <a:endParaRPr lang="tr-TR"/>
          </a:p>
        </p:txBody>
      </p:sp>
    </p:spTree>
    <p:extLst>
      <p:ext uri="{BB962C8B-B14F-4D97-AF65-F5344CB8AC3E}">
        <p14:creationId xmlns:p14="http://schemas.microsoft.com/office/powerpoint/2010/main" val="39106073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 Veri Toplama Araçları Geliştirme (Anket Formlarını Hazırlama) </a:t>
            </a:r>
            <a:endParaRPr lang="tr-TR" sz="3600" dirty="0"/>
          </a:p>
        </p:txBody>
      </p:sp>
      <p:sp>
        <p:nvSpPr>
          <p:cNvPr id="3" name="İçerik Yer Tutucusu 2"/>
          <p:cNvSpPr>
            <a:spLocks noGrp="1"/>
          </p:cNvSpPr>
          <p:nvPr>
            <p:ph idx="1"/>
          </p:nvPr>
        </p:nvSpPr>
        <p:spPr/>
        <p:txBody>
          <a:bodyPr>
            <a:normAutofit/>
          </a:bodyPr>
          <a:lstStyle/>
          <a:p>
            <a:pPr algn="just"/>
            <a:endParaRPr lang="tr-TR" sz="2400" dirty="0"/>
          </a:p>
          <a:p>
            <a:pPr algn="just">
              <a:buFont typeface="Wingdings" pitchFamily="2" charset="2"/>
              <a:buChar char="Ø"/>
            </a:pPr>
            <a:r>
              <a:rPr lang="tr-TR" sz="2400" dirty="0" smtClean="0"/>
              <a:t>Birden </a:t>
            </a:r>
            <a:r>
              <a:rPr lang="tr-TR" sz="2400" dirty="0"/>
              <a:t>Çok Seçmeli Sorular: </a:t>
            </a:r>
            <a:endParaRPr lang="tr-TR" sz="2400" dirty="0" smtClean="0"/>
          </a:p>
          <a:p>
            <a:pPr marL="0" indent="0" algn="just">
              <a:buNone/>
            </a:pPr>
            <a:endParaRPr lang="tr-TR" sz="2400" dirty="0"/>
          </a:p>
          <a:p>
            <a:pPr marL="0" indent="0" algn="just">
              <a:buNone/>
            </a:pPr>
            <a:r>
              <a:rPr lang="tr-TR" sz="2400" dirty="0"/>
              <a:t>Aşağıdaki beyaz eşyalardan hangisine sahipsiniz? </a:t>
            </a:r>
          </a:p>
          <a:p>
            <a:pPr marL="0" indent="0" algn="just">
              <a:buNone/>
            </a:pPr>
            <a:r>
              <a:rPr lang="tr-TR" sz="2400" dirty="0"/>
              <a:t>( ) Buzdolabı </a:t>
            </a:r>
          </a:p>
          <a:p>
            <a:pPr marL="0" indent="0" algn="just">
              <a:buNone/>
            </a:pPr>
            <a:r>
              <a:rPr lang="tr-TR" sz="2400" dirty="0"/>
              <a:t>( ) Fırın </a:t>
            </a:r>
          </a:p>
          <a:p>
            <a:pPr marL="0" indent="0" algn="just">
              <a:buNone/>
            </a:pPr>
            <a:r>
              <a:rPr lang="tr-TR" sz="2400" dirty="0"/>
              <a:t>( ) Bulaşık Makinesi </a:t>
            </a:r>
          </a:p>
          <a:p>
            <a:pPr marL="0" indent="0" algn="just">
              <a:buNone/>
            </a:pPr>
            <a:r>
              <a:rPr lang="tr-TR" sz="2400" dirty="0"/>
              <a:t>( ) Çamaşır Makinesi </a:t>
            </a:r>
          </a:p>
          <a:p>
            <a:pPr marL="0" indent="0" algn="just">
              <a:buNone/>
            </a:pPr>
            <a:r>
              <a:rPr lang="tr-TR" sz="2400" dirty="0"/>
              <a:t>( ) Müzik Seti </a:t>
            </a:r>
          </a:p>
          <a:p>
            <a:pPr marL="0" indent="0" algn="just">
              <a:buNone/>
            </a:pPr>
            <a:r>
              <a:rPr lang="tr-TR" sz="2400" dirty="0"/>
              <a:t>( ) Diğer( Belirtiniz…………)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79</a:t>
            </a:fld>
            <a:endParaRPr lang="tr-TR"/>
          </a:p>
        </p:txBody>
      </p:sp>
    </p:spTree>
    <p:extLst>
      <p:ext uri="{BB962C8B-B14F-4D97-AF65-F5344CB8AC3E}">
        <p14:creationId xmlns:p14="http://schemas.microsoft.com/office/powerpoint/2010/main" val="2144787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ÖĞRENMEYİ ÖĞRENME /</a:t>
            </a:r>
            <a:r>
              <a:rPr lang="tr-TR" sz="3600" b="1" dirty="0"/>
              <a:t> Öğrenmenin Amacı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a:t>Öğrenmenin amacı, kişiye, konuya veya şartlara bağlı olarak değişir. Bununla beraber bir takım genellemeler yapmak mümkündür. İhtiyaçlarımızı karşılamak, etkinliğimizi arttırmak, koşullara daha iyi uyum sağlayabilmek, potansiyelimizi tümüyle kullanmak gibi sebeplerle bilgi, beceri ve davranışları kazanmak isteriz.</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8</a:t>
            </a:fld>
            <a:endParaRPr lang="tr-TR"/>
          </a:p>
        </p:txBody>
      </p:sp>
    </p:spTree>
    <p:extLst>
      <p:ext uri="{BB962C8B-B14F-4D97-AF65-F5344CB8AC3E}">
        <p14:creationId xmlns:p14="http://schemas.microsoft.com/office/powerpoint/2010/main" val="37306066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VERİ TOPLAMA/ Veri Toplama Araçları Geliştirme (Anket Formlarını Hazırlama) </a:t>
            </a:r>
            <a:endParaRPr lang="tr-TR" sz="3600" dirty="0"/>
          </a:p>
        </p:txBody>
      </p:sp>
      <p:sp>
        <p:nvSpPr>
          <p:cNvPr id="3" name="İçerik Yer Tutucusu 2"/>
          <p:cNvSpPr>
            <a:spLocks noGrp="1"/>
          </p:cNvSpPr>
          <p:nvPr>
            <p:ph idx="1"/>
          </p:nvPr>
        </p:nvSpPr>
        <p:spPr/>
        <p:txBody>
          <a:bodyPr>
            <a:normAutofit/>
          </a:bodyPr>
          <a:lstStyle/>
          <a:p>
            <a:pPr algn="just"/>
            <a:endParaRPr lang="tr-TR" sz="2400" dirty="0"/>
          </a:p>
          <a:p>
            <a:pPr algn="just">
              <a:buFont typeface="Wingdings" pitchFamily="2" charset="2"/>
              <a:buChar char="Ø"/>
            </a:pPr>
            <a:r>
              <a:rPr lang="tr-TR" sz="2400" dirty="0" smtClean="0"/>
              <a:t>Açık </a:t>
            </a:r>
            <a:r>
              <a:rPr lang="tr-TR" sz="2400" dirty="0"/>
              <a:t>Uçlu Sorular: </a:t>
            </a:r>
          </a:p>
          <a:p>
            <a:pPr marL="0" indent="0" algn="just">
              <a:buNone/>
            </a:pPr>
            <a:r>
              <a:rPr lang="tr-TR" sz="2400" dirty="0"/>
              <a:t>Trafik konusunda düşünceleriniz açıklar mısınız?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80</a:t>
            </a:fld>
            <a:endParaRPr lang="tr-TR"/>
          </a:p>
        </p:txBody>
      </p:sp>
    </p:spTree>
    <p:extLst>
      <p:ext uri="{BB962C8B-B14F-4D97-AF65-F5344CB8AC3E}">
        <p14:creationId xmlns:p14="http://schemas.microsoft.com/office/powerpoint/2010/main" val="35127561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VERİ TOPLAMA/</a:t>
            </a:r>
            <a:r>
              <a:rPr lang="tr-TR" sz="3600" b="1" dirty="0"/>
              <a:t> Verilerin Toplanması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a:t>Elde mevcut olmayan ve ihtiyaç duyulan verilerin, deney, gözlem veya görüşme gibi yollardan elde edilmesi gerekir. Bunlar kayıt edilerek veri haline gelir. Objektif, doğru, tarafsız ve işe yarar verilerin elde edilmesi, her araştırmanın en can alıcı noktasıdır. Uygun şekilde kaydedilen bilgiler, araştırmanın verilerini teşkil edecektir. </a:t>
            </a:r>
            <a:endParaRPr lang="tr-TR" sz="2400" dirty="0" smtClean="0"/>
          </a:p>
          <a:p>
            <a:pPr marL="0" indent="0" algn="just">
              <a:buNone/>
            </a:pPr>
            <a:r>
              <a:rPr lang="tr-TR" sz="2400" dirty="0"/>
              <a:t>Yapılan bir araştırmada elde edilen veriler dağınık, düzensiz ve karmaşık bir hal içerir. Bu şekliyle veriden anlamlı bir sonuca ulaşmak mümkün değildir. İstatistik analizin hammaddesi niteliğinde olan bu ham verinin işlenerek düzenli ve anlaşılır hale getirilmesi gerekir.</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81</a:t>
            </a:fld>
            <a:endParaRPr lang="tr-TR"/>
          </a:p>
        </p:txBody>
      </p:sp>
    </p:spTree>
    <p:extLst>
      <p:ext uri="{BB962C8B-B14F-4D97-AF65-F5344CB8AC3E}">
        <p14:creationId xmlns:p14="http://schemas.microsoft.com/office/powerpoint/2010/main" val="18717143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VERİ TOPLAMA/ Verilerin Düzenlenmesi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a:t>Örneğin; okulda 1000 öğrenci olsa her birinin harçlığını değerlendirmek zor bir iş olacaktır. Bunun kolaylaştırılması için bu verilerin düzenlenmesi gerekir. </a:t>
            </a:r>
            <a:endParaRPr lang="tr-TR" sz="2400" dirty="0" smtClean="0"/>
          </a:p>
          <a:p>
            <a:pPr marL="0" indent="0" algn="just">
              <a:buNone/>
            </a:pPr>
            <a:r>
              <a:rPr lang="tr-TR" sz="2400" dirty="0"/>
              <a:t>Bu düzenleme iki şekilde yapılabilir: </a:t>
            </a:r>
          </a:p>
          <a:p>
            <a:pPr marL="0" indent="0" algn="just">
              <a:buNone/>
            </a:pPr>
            <a:r>
              <a:rPr lang="tr-TR" sz="2400" b="1" i="1" dirty="0"/>
              <a:t>Sıralı Dizi</a:t>
            </a:r>
            <a:r>
              <a:rPr lang="tr-TR" sz="2400" i="1" dirty="0"/>
              <a:t>: </a:t>
            </a:r>
            <a:r>
              <a:rPr lang="tr-TR" sz="2400" dirty="0"/>
              <a:t>Sayısal bilgilerin küçükten büyüğe ya da büyükten küçüğe doğru sıralanmasıyla elde edilen dizidir. </a:t>
            </a:r>
          </a:p>
          <a:p>
            <a:pPr marL="0" indent="0" algn="just">
              <a:buNone/>
            </a:pPr>
            <a:r>
              <a:rPr lang="tr-TR" sz="2400" b="1" i="1" dirty="0"/>
              <a:t>Çokluk </a:t>
            </a:r>
            <a:r>
              <a:rPr lang="tr-TR" sz="2400" b="1" i="1" dirty="0" err="1"/>
              <a:t>Bölünümü</a:t>
            </a:r>
            <a:r>
              <a:rPr lang="tr-TR" sz="2400" b="1" i="1" dirty="0"/>
              <a:t> (Gruplandırma): </a:t>
            </a:r>
            <a:r>
              <a:rPr lang="tr-TR" sz="2400" dirty="0"/>
              <a:t>Verilerin belli sayıda büyüklük sınıflarına göre gruplara ayrılmasıdır. Böyle oluşturulan gruplara sınıf, her sınıftaki birim sayısına da sınıf çokluğu denir. </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82</a:t>
            </a:fld>
            <a:endParaRPr lang="tr-TR"/>
          </a:p>
        </p:txBody>
      </p:sp>
    </p:spTree>
    <p:extLst>
      <p:ext uri="{BB962C8B-B14F-4D97-AF65-F5344CB8AC3E}">
        <p14:creationId xmlns:p14="http://schemas.microsoft.com/office/powerpoint/2010/main" val="210927891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VERİ TOPLAMA/ Verilerin Düzenlenmesi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smtClean="0"/>
              <a:t>Aşağıda </a:t>
            </a:r>
            <a:r>
              <a:rPr lang="tr-TR" sz="2400" dirty="0"/>
              <a:t>verilen örnekte öğrencilerin harçlık değerlerini en küçükten en büyüğe doğru sıralayarak yazarsak bir sıralı dizi oluşturmuş oluruz. Eğer öğrencilerin harçlıklarını onar liralık bölümlere ayırırsak çokluk bölümünü halinde sınıflandırmış oluruz.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83</a:t>
            </a:fld>
            <a:endParaRPr lang="tr-TR"/>
          </a:p>
        </p:txBody>
      </p:sp>
    </p:spTree>
    <p:extLst>
      <p:ext uri="{BB962C8B-B14F-4D97-AF65-F5344CB8AC3E}">
        <p14:creationId xmlns:p14="http://schemas.microsoft.com/office/powerpoint/2010/main" val="202315268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VERİ TOPLAMA/ Verilerin Düzenlenmesi </a:t>
            </a:r>
            <a:endParaRPr lang="tr-TR" sz="36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84</a:t>
            </a:fld>
            <a:endParaRPr lang="tr-TR"/>
          </a:p>
        </p:txBody>
      </p:sp>
      <p:pic>
        <p:nvPicPr>
          <p:cNvPr id="1027" name="Picture 3"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7344816"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350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VERİ TOPLAMA/ Verilerin Analizi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a:t>Toplanan verilerin düzenlenmesinden sonra verilerin analizinin yapılması gerekir. Veri sayısı arttıkça da verilerin yorumlanması güçleşecektir. </a:t>
            </a:r>
            <a:endParaRPr lang="tr-TR" sz="2400" dirty="0" smtClean="0"/>
          </a:p>
          <a:p>
            <a:pPr marL="0" indent="0" algn="just">
              <a:buNone/>
            </a:pPr>
            <a:r>
              <a:rPr lang="tr-TR" sz="2400" dirty="0"/>
              <a:t>Örneğin; bin kişiye uygulanan on soruluk bir anketin sonuçlarının belli bir analiz yöntemi kullanmadan değerlendirilmesi mümkün olmayacaktır. İşte bu amaçla bilimsel araştırmalarda verilerin yorumlanmasını sağlayacak yöntemlere ihtiyaç duyulur. Bu yöntemleri ise istatistik bilimi ele alır.</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85</a:t>
            </a:fld>
            <a:endParaRPr lang="tr-TR"/>
          </a:p>
        </p:txBody>
      </p:sp>
    </p:spTree>
    <p:extLst>
      <p:ext uri="{BB962C8B-B14F-4D97-AF65-F5344CB8AC3E}">
        <p14:creationId xmlns:p14="http://schemas.microsoft.com/office/powerpoint/2010/main" val="26408912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VERİ TOPLAMA/ Verilerin Analizi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b="1" i="1" dirty="0" smtClean="0"/>
              <a:t>İstatistik</a:t>
            </a:r>
            <a:r>
              <a:rPr lang="tr-TR" sz="2400" b="1" i="1" dirty="0"/>
              <a:t>; </a:t>
            </a:r>
            <a:r>
              <a:rPr lang="tr-TR" sz="2400" dirty="0"/>
              <a:t>sayısal bilgileri toplama, analiz etme, anlamını açıklama, bilgilerin güvenilirliğini yansız bir biçimde yorumlamayı ve ortaya çıkarmayı hedef edinen bir bilim dalıdır. </a:t>
            </a:r>
            <a:endParaRPr lang="tr-TR" sz="2400" dirty="0" smtClean="0"/>
          </a:p>
          <a:p>
            <a:pPr marL="0" indent="0" algn="just">
              <a:buNone/>
            </a:pPr>
            <a:endParaRPr lang="tr-TR" sz="2400" dirty="0"/>
          </a:p>
          <a:p>
            <a:pPr marL="0" indent="0" algn="just">
              <a:buNone/>
            </a:pPr>
            <a:r>
              <a:rPr lang="tr-TR" sz="2400" dirty="0"/>
              <a:t>Tanımdan da anlaşılacağı üzere bir verinin istatistik yöntemleriyle incelenebilmesi için o verinin sayısal bir dille ifade edilmesi gerekir.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86</a:t>
            </a:fld>
            <a:endParaRPr lang="tr-TR"/>
          </a:p>
        </p:txBody>
      </p:sp>
    </p:spTree>
    <p:extLst>
      <p:ext uri="{BB962C8B-B14F-4D97-AF65-F5344CB8AC3E}">
        <p14:creationId xmlns:p14="http://schemas.microsoft.com/office/powerpoint/2010/main" val="15747521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VERİ TOPLAMA/ Verilerin Analizi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i="1" dirty="0"/>
              <a:t>İstatistiki yorumlama için bilinmesi gereken temel kavramlar şunlardır:</a:t>
            </a:r>
            <a:r>
              <a:rPr lang="tr-TR" sz="2400" dirty="0"/>
              <a:t> </a:t>
            </a:r>
          </a:p>
          <a:p>
            <a:pPr marL="0" indent="0" algn="just">
              <a:buNone/>
            </a:pPr>
            <a:r>
              <a:rPr lang="tr-TR" sz="2400" b="1" dirty="0" smtClean="0"/>
              <a:t>Yığın</a:t>
            </a:r>
            <a:r>
              <a:rPr lang="tr-TR" sz="2400" b="1" dirty="0"/>
              <a:t>: </a:t>
            </a:r>
            <a:r>
              <a:rPr lang="tr-TR" sz="2400" dirty="0"/>
              <a:t>Veri birimlerinin oluşturduğu topluluktur. </a:t>
            </a:r>
          </a:p>
          <a:p>
            <a:pPr marL="0" indent="0" algn="just">
              <a:buNone/>
            </a:pPr>
            <a:r>
              <a:rPr lang="tr-TR" sz="2400" b="1" dirty="0" smtClean="0"/>
              <a:t>Değişken</a:t>
            </a:r>
            <a:r>
              <a:rPr lang="tr-TR" sz="2400" b="1" dirty="0"/>
              <a:t>: </a:t>
            </a:r>
            <a:r>
              <a:rPr lang="tr-TR" sz="2400" dirty="0"/>
              <a:t>Sayılarla ifade edilen verilere değişken denir. </a:t>
            </a:r>
          </a:p>
          <a:p>
            <a:pPr marL="0" indent="0" algn="just">
              <a:buNone/>
            </a:pPr>
            <a:r>
              <a:rPr lang="tr-TR" sz="2400" b="1" dirty="0" smtClean="0"/>
              <a:t>Değişken </a:t>
            </a:r>
            <a:r>
              <a:rPr lang="tr-TR" sz="2400" b="1" dirty="0"/>
              <a:t>Değer Aralığı: </a:t>
            </a:r>
            <a:r>
              <a:rPr lang="tr-TR" sz="2400" dirty="0"/>
              <a:t>Bir değişkenin alabileceği en küçük değer ile en büyük değer arasındaki sayıların tümüne değer aralığı denir. </a:t>
            </a:r>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87</a:t>
            </a:fld>
            <a:endParaRPr lang="tr-TR"/>
          </a:p>
        </p:txBody>
      </p:sp>
    </p:spTree>
    <p:extLst>
      <p:ext uri="{BB962C8B-B14F-4D97-AF65-F5344CB8AC3E}">
        <p14:creationId xmlns:p14="http://schemas.microsoft.com/office/powerpoint/2010/main" val="407504115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VERİ TOPLAMA/ Verilerin Analizi </a:t>
            </a:r>
            <a:endParaRPr lang="tr-TR" sz="3600" dirty="0"/>
          </a:p>
        </p:txBody>
      </p:sp>
      <p:sp>
        <p:nvSpPr>
          <p:cNvPr id="3" name="İçerik Yer Tutucusu 2"/>
          <p:cNvSpPr>
            <a:spLocks noGrp="1"/>
          </p:cNvSpPr>
          <p:nvPr>
            <p:ph idx="1"/>
          </p:nvPr>
        </p:nvSpPr>
        <p:spPr/>
        <p:txBody>
          <a:bodyPr/>
          <a:lstStyle/>
          <a:p>
            <a:pPr marL="0" indent="0">
              <a:buNone/>
            </a:pPr>
            <a:r>
              <a:rPr lang="tr-TR" dirty="0" smtClean="0"/>
              <a:t>  Bir </a:t>
            </a:r>
            <a:r>
              <a:rPr lang="tr-TR" dirty="0"/>
              <a:t>kurstaki 16 öğrencinin yaşları aşağıdaki </a:t>
            </a:r>
            <a:r>
              <a:rPr lang="tr-TR" dirty="0" smtClean="0"/>
              <a:t>      tabloda </a:t>
            </a:r>
            <a:r>
              <a:rPr lang="tr-TR" dirty="0"/>
              <a:t>verilmiştir. </a:t>
            </a:r>
            <a:endParaRPr lang="tr-TR" dirty="0" smtClean="0"/>
          </a:p>
          <a:p>
            <a:pPr marL="0" indent="0">
              <a:buNone/>
            </a:pPr>
            <a:endParaRPr lang="tr-TR"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88</a:t>
            </a:fld>
            <a:endParaRPr lang="tr-TR"/>
          </a:p>
        </p:txBody>
      </p:sp>
      <p:pic>
        <p:nvPicPr>
          <p:cNvPr id="2050" name="Picture 2"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310" y="2852936"/>
            <a:ext cx="7735380" cy="1296144"/>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3347864" y="4149080"/>
            <a:ext cx="2027222" cy="369332"/>
          </a:xfrm>
          <a:prstGeom prst="rect">
            <a:avLst/>
          </a:prstGeom>
        </p:spPr>
        <p:txBody>
          <a:bodyPr wrap="none">
            <a:spAutoFit/>
          </a:bodyPr>
          <a:lstStyle/>
          <a:p>
            <a:r>
              <a:rPr lang="tr-TR" dirty="0" smtClean="0"/>
              <a:t>Öğrenci Yaş Tablosu</a:t>
            </a:r>
            <a:endParaRPr lang="tr-TR" dirty="0"/>
          </a:p>
        </p:txBody>
      </p:sp>
      <p:sp>
        <p:nvSpPr>
          <p:cNvPr id="8" name="Dikdörtgen 7"/>
          <p:cNvSpPr/>
          <p:nvPr/>
        </p:nvSpPr>
        <p:spPr>
          <a:xfrm>
            <a:off x="704310" y="4557513"/>
            <a:ext cx="7612106" cy="2308324"/>
          </a:xfrm>
          <a:prstGeom prst="rect">
            <a:avLst/>
          </a:prstGeom>
        </p:spPr>
        <p:txBody>
          <a:bodyPr wrap="square">
            <a:spAutoFit/>
          </a:bodyPr>
          <a:lstStyle/>
          <a:p>
            <a:pPr algn="just"/>
            <a:r>
              <a:rPr lang="tr-TR" sz="2400" dirty="0"/>
              <a:t>Herhangi bir düzenleme yapılmamış verilere yığın diyoruz. Yukarıdaki yığını küçükten büyüğe doğru sıralarsak sıralı dizi elde ederiz</a:t>
            </a:r>
            <a:r>
              <a:rPr lang="tr-TR" sz="2400" dirty="0" smtClean="0"/>
              <a:t>.</a:t>
            </a:r>
            <a:endParaRPr lang="tr-TR" sz="2400" dirty="0"/>
          </a:p>
          <a:p>
            <a:pPr algn="just"/>
            <a:endParaRPr lang="tr-TR" sz="2400" dirty="0" smtClean="0"/>
          </a:p>
          <a:p>
            <a:pPr algn="just"/>
            <a:endParaRPr lang="tr-TR" sz="2400" dirty="0"/>
          </a:p>
          <a:p>
            <a:pPr algn="just"/>
            <a:endParaRPr lang="tr-TR" sz="2400" dirty="0"/>
          </a:p>
        </p:txBody>
      </p:sp>
    </p:spTree>
    <p:extLst>
      <p:ext uri="{BB962C8B-B14F-4D97-AF65-F5344CB8AC3E}">
        <p14:creationId xmlns:p14="http://schemas.microsoft.com/office/powerpoint/2010/main" val="396330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VERİ TOPLAMA/ Verilerin Analizi </a:t>
            </a:r>
            <a:endParaRPr lang="tr-TR" sz="3600" dirty="0"/>
          </a:p>
        </p:txBody>
      </p:sp>
      <p:sp>
        <p:nvSpPr>
          <p:cNvPr id="3" name="İçerik Yer Tutucusu 2"/>
          <p:cNvSpPr>
            <a:spLocks noGrp="1"/>
          </p:cNvSpPr>
          <p:nvPr>
            <p:ph idx="1"/>
          </p:nvPr>
        </p:nvSpPr>
        <p:spPr/>
        <p:txBody>
          <a:bodyPr/>
          <a:lstStyle/>
          <a:p>
            <a:endParaRPr lang="tr-TR" dirty="0" smtClean="0"/>
          </a:p>
          <a:p>
            <a:endParaRPr lang="tr-TR" dirty="0"/>
          </a:p>
          <a:p>
            <a:pPr marL="0" indent="0" algn="ctr">
              <a:buNone/>
            </a:pPr>
            <a:endParaRPr lang="tr-TR" sz="2400" b="1" dirty="0" smtClean="0"/>
          </a:p>
          <a:p>
            <a:pPr marL="0" indent="0" algn="ctr">
              <a:buNone/>
            </a:pPr>
            <a:r>
              <a:rPr lang="tr-TR" sz="2400" b="1" dirty="0" smtClean="0"/>
              <a:t>Sıralı </a:t>
            </a:r>
            <a:r>
              <a:rPr lang="tr-TR" sz="2400" b="1" dirty="0"/>
              <a:t>dizi tablosu </a:t>
            </a:r>
            <a:endParaRPr lang="tr-TR" sz="2400" b="1" dirty="0" smtClean="0"/>
          </a:p>
          <a:p>
            <a:pPr marL="0" indent="0" algn="ctr">
              <a:buNone/>
            </a:pPr>
            <a:endParaRPr lang="tr-TR" sz="2400" b="1" dirty="0" smtClean="0"/>
          </a:p>
          <a:p>
            <a:pPr marL="0" indent="0">
              <a:buNone/>
            </a:pPr>
            <a:r>
              <a:rPr lang="tr-TR" sz="2400" dirty="0"/>
              <a:t>Yukarıdaki sıralı dizinin dağılım aralığını bulalım. </a:t>
            </a:r>
          </a:p>
          <a:p>
            <a:pPr marL="0" indent="0">
              <a:buNone/>
            </a:pPr>
            <a:r>
              <a:rPr lang="tr-TR" sz="2400" dirty="0"/>
              <a:t>Dağılım aralığı= en büyük değişken – en küçük değişken </a:t>
            </a:r>
          </a:p>
          <a:p>
            <a:pPr marL="0" indent="0" algn="ctr">
              <a:buNone/>
            </a:pPr>
            <a:r>
              <a:rPr lang="tr-TR" sz="2400" b="1" dirty="0"/>
              <a:t>D.A </a:t>
            </a:r>
            <a:r>
              <a:rPr lang="tr-TR" sz="2400" dirty="0"/>
              <a:t>= 30 – 16 = 14 </a:t>
            </a:r>
            <a:endParaRPr lang="tr-TR" sz="2400" b="1"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89</a:t>
            </a:fld>
            <a:endParaRPr lang="tr-TR"/>
          </a:p>
        </p:txBody>
      </p:sp>
      <p:pic>
        <p:nvPicPr>
          <p:cNvPr id="3074" name="Picture 2"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80920" cy="1589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390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t>ÖĞRENMEYİ ÖĞRENME /</a:t>
            </a:r>
            <a:r>
              <a:rPr lang="tr-TR" sz="3600" b="1" dirty="0"/>
              <a:t> Öğrenme İhtiyacı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a:t>İnsan, öğrenme özelliği olan bir varlık olmakla birlikte ihtiyaçları da sürekli gelişme ve değişim içindedir. Sürekli değişen ve artarak devam eden ihtiyaç olgusunun, yerinde ve zamanında karşılanabilmesi için öğrenmenin gerçekleşmesi gerekmektedir.</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9</a:t>
            </a:fld>
            <a:endParaRPr lang="tr-TR"/>
          </a:p>
        </p:txBody>
      </p:sp>
    </p:spTree>
    <p:extLst>
      <p:ext uri="{BB962C8B-B14F-4D97-AF65-F5344CB8AC3E}">
        <p14:creationId xmlns:p14="http://schemas.microsoft.com/office/powerpoint/2010/main" val="23954839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VERİ TOPLAMA/ Verilerin Analizi </a:t>
            </a:r>
            <a:endParaRPr lang="tr-TR" sz="3600" dirty="0"/>
          </a:p>
        </p:txBody>
      </p:sp>
      <p:sp>
        <p:nvSpPr>
          <p:cNvPr id="3" name="İçerik Yer Tutucusu 2"/>
          <p:cNvSpPr>
            <a:spLocks noGrp="1"/>
          </p:cNvSpPr>
          <p:nvPr>
            <p:ph idx="1"/>
          </p:nvPr>
        </p:nvSpPr>
        <p:spPr/>
        <p:txBody>
          <a:bodyPr>
            <a:normAutofit/>
          </a:bodyPr>
          <a:lstStyle/>
          <a:p>
            <a:pPr marL="0" indent="0" algn="just">
              <a:buNone/>
            </a:pPr>
            <a:endParaRPr lang="tr-TR" sz="2400" b="1" dirty="0" smtClean="0"/>
          </a:p>
          <a:p>
            <a:pPr marL="0" indent="0" algn="just">
              <a:buNone/>
            </a:pPr>
            <a:r>
              <a:rPr lang="tr-TR" sz="2400" b="1" dirty="0" smtClean="0"/>
              <a:t>Aritmetik </a:t>
            </a:r>
            <a:r>
              <a:rPr lang="tr-TR" sz="2400" b="1" dirty="0"/>
              <a:t>Ortalama: </a:t>
            </a:r>
            <a:r>
              <a:rPr lang="tr-TR" sz="2400" dirty="0"/>
              <a:t>Verilerin ağırlıklı olarak bulunduğu, yoğunlaşmanın gözlemlendiği merkez eğilim ölçüsüdür. Son derece yaygın olarak kullanıldığı için genelde bilinen bir yöntemdir. </a:t>
            </a:r>
            <a:endParaRPr lang="tr-TR" sz="2400" dirty="0" smtClean="0"/>
          </a:p>
          <a:p>
            <a:pPr marL="0" indent="0" algn="just">
              <a:buNone/>
            </a:pPr>
            <a:endParaRPr lang="tr-TR" sz="2400" dirty="0"/>
          </a:p>
          <a:p>
            <a:pPr marL="0" indent="0" algn="just">
              <a:buNone/>
            </a:pPr>
            <a:r>
              <a:rPr lang="tr-TR" sz="2400" dirty="0"/>
              <a:t>Aritmetik ortalama; bütün verilerin sayısal değerlerinin toplanarak veri sayısına bölümü ile bulunur.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90</a:t>
            </a:fld>
            <a:endParaRPr lang="tr-TR"/>
          </a:p>
        </p:txBody>
      </p:sp>
    </p:spTree>
    <p:extLst>
      <p:ext uri="{BB962C8B-B14F-4D97-AF65-F5344CB8AC3E}">
        <p14:creationId xmlns:p14="http://schemas.microsoft.com/office/powerpoint/2010/main" val="80604543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VERİ TOPLAMA/ Verilerin Analizi </a:t>
            </a:r>
            <a:endParaRPr lang="tr-TR" sz="3600" dirty="0"/>
          </a:p>
        </p:txBody>
      </p:sp>
      <p:sp>
        <p:nvSpPr>
          <p:cNvPr id="3" name="İçerik Yer Tutucusu 2"/>
          <p:cNvSpPr>
            <a:spLocks noGrp="1"/>
          </p:cNvSpPr>
          <p:nvPr>
            <p:ph idx="1"/>
          </p:nvPr>
        </p:nvSpPr>
        <p:spPr/>
        <p:txBody>
          <a:bodyPr>
            <a:noAutofit/>
          </a:bodyPr>
          <a:lstStyle/>
          <a:p>
            <a:pPr marL="0" indent="0" algn="just">
              <a:buNone/>
            </a:pPr>
            <a:endParaRPr lang="tr-TR" sz="2400" dirty="0" smtClean="0"/>
          </a:p>
          <a:p>
            <a:pPr marL="0" indent="0" algn="just">
              <a:buNone/>
            </a:pPr>
            <a:endParaRPr lang="tr-TR" sz="2400" dirty="0"/>
          </a:p>
          <a:p>
            <a:pPr marL="0" indent="0" algn="just">
              <a:buNone/>
            </a:pPr>
            <a:endParaRPr lang="tr-TR" sz="2400" dirty="0" smtClean="0"/>
          </a:p>
          <a:p>
            <a:pPr marL="0" indent="0" algn="just">
              <a:buNone/>
            </a:pPr>
            <a:endParaRPr lang="tr-TR" sz="2400" b="1" dirty="0" smtClean="0"/>
          </a:p>
          <a:p>
            <a:pPr marL="0" indent="0" algn="just">
              <a:buNone/>
            </a:pPr>
            <a:r>
              <a:rPr lang="tr-TR" sz="2400" b="1" dirty="0" smtClean="0"/>
              <a:t>Aritmetik </a:t>
            </a:r>
            <a:r>
              <a:rPr lang="tr-TR" sz="2400" b="1" dirty="0"/>
              <a:t>ortalama </a:t>
            </a:r>
            <a:r>
              <a:rPr lang="tr-TR" sz="2400" b="1" dirty="0" smtClean="0"/>
              <a:t>tablosu</a:t>
            </a:r>
          </a:p>
          <a:p>
            <a:pPr marL="0" indent="0" algn="just">
              <a:buNone/>
            </a:pPr>
            <a:endParaRPr lang="tr-TR" sz="2400" dirty="0"/>
          </a:p>
          <a:p>
            <a:pPr marL="0" indent="0" algn="just">
              <a:buNone/>
            </a:pPr>
            <a:r>
              <a:rPr lang="tr-TR" sz="2400" b="1" dirty="0"/>
              <a:t>Ortanca; </a:t>
            </a:r>
            <a:r>
              <a:rPr lang="tr-TR" sz="2400" dirty="0"/>
              <a:t>medyan olarak da bilinen bu yöntem ortalama belirleme amacıyla kullanılan bir istatistik kavramıdır. Hesaplanması oldukça basittir. Yığın sıralı dizi haline getirilir. Gruptaki veri sayısı ikiye bölünür. Elde edilen rakama karşılık gelen veri ortancayı verir. </a:t>
            </a:r>
          </a:p>
          <a:p>
            <a:pPr marL="0" indent="0" algn="just">
              <a:buNone/>
            </a:pPr>
            <a:r>
              <a:rPr lang="tr-TR" sz="2400" b="1" dirty="0" smtClean="0"/>
              <a:t> </a:t>
            </a:r>
            <a:endParaRPr lang="tr-TR" sz="2400" b="1"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91</a:t>
            </a:fld>
            <a:endParaRPr lang="tr-TR"/>
          </a:p>
        </p:txBody>
      </p:sp>
      <p:pic>
        <p:nvPicPr>
          <p:cNvPr id="4098" name="Picture 2"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8352928"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84729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VERİ TOPLAMA/ Verilerin Analizi </a:t>
            </a:r>
            <a:endParaRPr lang="tr-TR" sz="3600" dirty="0"/>
          </a:p>
        </p:txBody>
      </p:sp>
      <p:sp>
        <p:nvSpPr>
          <p:cNvPr id="3" name="İçerik Yer Tutucusu 2"/>
          <p:cNvSpPr>
            <a:spLocks noGrp="1"/>
          </p:cNvSpPr>
          <p:nvPr>
            <p:ph idx="1"/>
          </p:nvPr>
        </p:nvSpPr>
        <p:spPr/>
        <p:txBody>
          <a:bodyPr>
            <a:normAutofit/>
          </a:bodyPr>
          <a:lstStyle/>
          <a:p>
            <a:pPr marL="0" indent="0">
              <a:buNone/>
            </a:pPr>
            <a:endParaRPr lang="tr-TR" sz="2000" dirty="0" smtClean="0"/>
          </a:p>
          <a:p>
            <a:pPr marL="0" indent="0">
              <a:buNone/>
            </a:pPr>
            <a:endParaRPr lang="tr-TR" sz="2000" dirty="0"/>
          </a:p>
          <a:p>
            <a:pPr marL="0" indent="0">
              <a:buNone/>
            </a:pPr>
            <a:endParaRPr lang="tr-TR" sz="2000" dirty="0" smtClean="0"/>
          </a:p>
          <a:p>
            <a:pPr marL="0" indent="0">
              <a:buNone/>
            </a:pPr>
            <a:endParaRPr lang="tr-TR" sz="2000" b="1" dirty="0" smtClean="0"/>
          </a:p>
          <a:p>
            <a:pPr marL="0" indent="0">
              <a:buNone/>
            </a:pPr>
            <a:r>
              <a:rPr lang="tr-TR" sz="2000" b="1" dirty="0" smtClean="0"/>
              <a:t>                                                          Medyan yöntemi </a:t>
            </a:r>
            <a:endParaRPr lang="tr-TR" sz="2000" dirty="0"/>
          </a:p>
          <a:p>
            <a:pPr marL="0" indent="0">
              <a:buNone/>
            </a:pPr>
            <a:endParaRPr lang="tr-TR" sz="2000" dirty="0" smtClean="0"/>
          </a:p>
          <a:p>
            <a:pPr marL="0" indent="0">
              <a:buNone/>
            </a:pPr>
            <a:r>
              <a:rPr lang="tr-TR" sz="2000" dirty="0" smtClean="0"/>
              <a:t>Burada </a:t>
            </a:r>
            <a:r>
              <a:rPr lang="tr-TR" sz="2000" dirty="0"/>
              <a:t>toplam 16 veri vardır. O halde 16 / 2 = 8’dir. Sıralanmış dizideki 8. değer (22) bize ortancayı verir. </a:t>
            </a:r>
            <a:endParaRPr lang="tr-TR" sz="2000" dirty="0" smtClean="0"/>
          </a:p>
          <a:p>
            <a:pPr marL="0" indent="0">
              <a:buNone/>
            </a:pPr>
            <a:endParaRPr lang="tr-TR" sz="2000" dirty="0"/>
          </a:p>
          <a:p>
            <a:pPr marL="0" indent="0">
              <a:buNone/>
            </a:pPr>
            <a:r>
              <a:rPr lang="tr-TR" sz="2000" dirty="0"/>
              <a:t>Toplam veri sayısının tek rakamlı bir sayı olması durumunda ise toplam veri sayısına 1 eklenip 2’ye bölünerek aynı işlem yapılır.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92</a:t>
            </a:fld>
            <a:endParaRPr lang="tr-TR"/>
          </a:p>
        </p:txBody>
      </p:sp>
      <p:pic>
        <p:nvPicPr>
          <p:cNvPr id="5122" name="Picture 2"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41911"/>
            <a:ext cx="8208911"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44942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VERİ TOPLAMA/ Verilerin Analizi </a:t>
            </a:r>
            <a:endParaRPr lang="tr-TR" sz="3600" dirty="0"/>
          </a:p>
        </p:txBody>
      </p:sp>
      <p:sp>
        <p:nvSpPr>
          <p:cNvPr id="3" name="İçerik Yer Tutucusu 2"/>
          <p:cNvSpPr>
            <a:spLocks noGrp="1"/>
          </p:cNvSpPr>
          <p:nvPr>
            <p:ph idx="1"/>
          </p:nvPr>
        </p:nvSpPr>
        <p:spPr/>
        <p:txBody>
          <a:bodyPr>
            <a:normAutofit/>
          </a:bodyPr>
          <a:lstStyle/>
          <a:p>
            <a:r>
              <a:rPr lang="tr-TR" sz="2800" b="1" i="1" dirty="0" smtClean="0"/>
              <a:t>Tepe </a:t>
            </a:r>
            <a:r>
              <a:rPr lang="tr-TR" sz="2800" b="1" i="1" dirty="0"/>
              <a:t>Noktası (</a:t>
            </a:r>
            <a:r>
              <a:rPr lang="tr-TR" sz="2800" b="1" i="1" dirty="0" err="1"/>
              <a:t>Mod</a:t>
            </a:r>
            <a:r>
              <a:rPr lang="tr-TR" sz="2800" i="1" dirty="0"/>
              <a:t>): </a:t>
            </a:r>
            <a:r>
              <a:rPr lang="tr-TR" sz="2800" dirty="0"/>
              <a:t>Gruplanmamış dizilerde en çok tekrar edilen değerdir. </a:t>
            </a:r>
            <a:endParaRPr lang="tr-TR" sz="2800" dirty="0" smtClean="0"/>
          </a:p>
          <a:p>
            <a:pPr marL="0" indent="0">
              <a:buNone/>
            </a:pPr>
            <a:endParaRPr lang="tr-TR" sz="2800" dirty="0"/>
          </a:p>
          <a:p>
            <a:endParaRPr lang="tr-TR" sz="2800" dirty="0" smtClean="0"/>
          </a:p>
          <a:p>
            <a:endParaRPr lang="tr-TR" sz="2800" dirty="0"/>
          </a:p>
          <a:p>
            <a:pPr marL="0" indent="0" algn="ctr">
              <a:buNone/>
            </a:pPr>
            <a:r>
              <a:rPr lang="tr-TR" sz="1800" b="1" dirty="0" smtClean="0"/>
              <a:t>Tepe Noktası</a:t>
            </a:r>
          </a:p>
          <a:p>
            <a:pPr marL="0" indent="0">
              <a:buNone/>
            </a:pPr>
            <a:endParaRPr lang="tr-TR" sz="1800" dirty="0" smtClean="0"/>
          </a:p>
          <a:p>
            <a:pPr marL="0" indent="0">
              <a:buNone/>
            </a:pPr>
            <a:r>
              <a:rPr lang="tr-TR" sz="1800" dirty="0"/>
              <a:t> </a:t>
            </a:r>
            <a:r>
              <a:rPr lang="tr-TR" sz="1800" dirty="0" smtClean="0"/>
              <a:t>En </a:t>
            </a:r>
            <a:r>
              <a:rPr lang="tr-TR" sz="1800" dirty="0"/>
              <a:t>çok tekrar edilen sayı 23 olduğundan dolayı </a:t>
            </a:r>
            <a:r>
              <a:rPr lang="tr-TR" sz="1800" dirty="0" err="1"/>
              <a:t>mod</a:t>
            </a:r>
            <a:r>
              <a:rPr lang="tr-TR" sz="1800" dirty="0"/>
              <a:t> 23’tür. </a:t>
            </a:r>
            <a:endParaRPr lang="tr-TR" sz="1800" b="1"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93</a:t>
            </a:fld>
            <a:endParaRPr lang="tr-TR"/>
          </a:p>
        </p:txBody>
      </p:sp>
      <p:pic>
        <p:nvPicPr>
          <p:cNvPr id="6146" name="Picture 2"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36912"/>
            <a:ext cx="7992887" cy="1474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2661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t>VERİ TOPLAMA/ </a:t>
            </a:r>
            <a:r>
              <a:rPr lang="tr-TR" sz="3600" b="1" dirty="0" smtClean="0"/>
              <a:t>Verilerin </a:t>
            </a:r>
            <a:r>
              <a:rPr lang="tr-TR" sz="3600" b="1" dirty="0"/>
              <a:t>Yorumlanması ve Değerlendirilmesi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smtClean="0"/>
              <a:t>Analizleri </a:t>
            </a:r>
            <a:r>
              <a:rPr lang="tr-TR" sz="2400" dirty="0"/>
              <a:t>tamamlanmış verilerin yorumlanması gerekir. Verilerden anlam çıkartmak ve ne ifade ettiğini anlatmak suretiyle yorum yapılmış olacaktır. İstatistiksel analiz sonuçları yorumlanırken, araştırmanın bütünlüğünü gözden uzak tutmamalıdır.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94</a:t>
            </a:fld>
            <a:endParaRPr lang="tr-TR"/>
          </a:p>
        </p:txBody>
      </p:sp>
    </p:spTree>
    <p:extLst>
      <p:ext uri="{BB962C8B-B14F-4D97-AF65-F5344CB8AC3E}">
        <p14:creationId xmlns:p14="http://schemas.microsoft.com/office/powerpoint/2010/main" val="33395403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t>VERİ TOPLAMA/ Verilerin Yorumlanması ve Değerlendirilmesi </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a:t>Araştırmada cevaplanmak üzere ortaya konulmuş olan sorular, kabul edilen varsayımlar, mevcut soruna getirilebilecek çözüm şekilleri, çalışmanın amacı gibi hususlar, yorumlarda hiç unutulmamalıdır. Diğer yandan, belirli analiz sonuçlarından hareket edilerek genel kurallara ulaşmak da mümkün olabilir. </a:t>
            </a:r>
            <a:endParaRPr lang="tr-TR" sz="2400" dirty="0" smtClean="0"/>
          </a:p>
          <a:p>
            <a:pPr marL="0" indent="0" algn="just">
              <a:buNone/>
            </a:pPr>
            <a:r>
              <a:rPr lang="tr-TR" sz="2400" dirty="0"/>
              <a:t>Örneğin, bir kurstaki öğrencilerin yaş gruplarına göre başarı durumlarını belirlediğimizi varsayalım. A yaş grubunun başarı düzeyi %85, B yaş grubunun başarı düzeyi %67 olduğunu kabul edelim. Elde edilen bu verilerden şu değerlendirmeyi yapabiliriz: A yaş grubu, B yaş grubundan daha başarıdır.</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95</a:t>
            </a:fld>
            <a:endParaRPr lang="tr-TR"/>
          </a:p>
        </p:txBody>
      </p:sp>
    </p:spTree>
    <p:extLst>
      <p:ext uri="{BB962C8B-B14F-4D97-AF65-F5344CB8AC3E}">
        <p14:creationId xmlns:p14="http://schemas.microsoft.com/office/powerpoint/2010/main" val="292313057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a:xfrm>
            <a:off x="827584" y="4437112"/>
            <a:ext cx="7772400" cy="1362075"/>
          </a:xfrm>
        </p:spPr>
        <p:txBody>
          <a:bodyPr/>
          <a:lstStyle/>
          <a:p>
            <a:r>
              <a:rPr lang="tr-TR" dirty="0" smtClean="0"/>
              <a:t/>
            </a:r>
            <a:br>
              <a:rPr lang="tr-TR" dirty="0" smtClean="0"/>
            </a:br>
            <a:r>
              <a:rPr lang="tr-TR" sz="2800" cap="none" dirty="0" smtClean="0"/>
              <a:t>Araştırmanın Bölümleri </a:t>
            </a:r>
            <a:endParaRPr lang="tr-TR" dirty="0"/>
          </a:p>
        </p:txBody>
      </p:sp>
      <p:sp>
        <p:nvSpPr>
          <p:cNvPr id="8" name="Metin Yer Tutucusu 7"/>
          <p:cNvSpPr>
            <a:spLocks noGrp="1"/>
          </p:cNvSpPr>
          <p:nvPr>
            <p:ph type="body" idx="1"/>
          </p:nvPr>
        </p:nvSpPr>
        <p:spPr/>
        <p:txBody>
          <a:bodyPr>
            <a:normAutofit/>
          </a:bodyPr>
          <a:lstStyle/>
          <a:p>
            <a:r>
              <a:rPr lang="tr-TR" sz="4000" dirty="0"/>
              <a:t>RAPOR YAZMA</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96</a:t>
            </a:fld>
            <a:endParaRPr lang="tr-TR"/>
          </a:p>
        </p:txBody>
      </p:sp>
    </p:spTree>
    <p:extLst>
      <p:ext uri="{BB962C8B-B14F-4D97-AF65-F5344CB8AC3E}">
        <p14:creationId xmlns:p14="http://schemas.microsoft.com/office/powerpoint/2010/main" val="423168439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normAutofit/>
          </a:bodyPr>
          <a:lstStyle/>
          <a:p>
            <a:r>
              <a:rPr lang="tr-TR" sz="3600" b="1" dirty="0"/>
              <a:t>RAPOR </a:t>
            </a:r>
            <a:r>
              <a:rPr lang="tr-TR" sz="3600" b="1" dirty="0" smtClean="0"/>
              <a:t>YAZMA/</a:t>
            </a:r>
            <a:r>
              <a:rPr lang="tr-TR" sz="3600" b="1" dirty="0"/>
              <a:t> Araştırmanın Bölümleri</a:t>
            </a:r>
            <a:r>
              <a:rPr lang="tr-TR" sz="3600" dirty="0"/>
              <a:t> </a:t>
            </a:r>
          </a:p>
        </p:txBody>
      </p:sp>
      <p:sp>
        <p:nvSpPr>
          <p:cNvPr id="8" name="İçerik Yer Tutucusu 7"/>
          <p:cNvSpPr>
            <a:spLocks noGrp="1"/>
          </p:cNvSpPr>
          <p:nvPr>
            <p:ph idx="1"/>
          </p:nvPr>
        </p:nvSpPr>
        <p:spPr/>
        <p:txBody>
          <a:bodyPr>
            <a:normAutofit/>
          </a:bodyPr>
          <a:lstStyle/>
          <a:p>
            <a:pPr marL="0" indent="0" algn="just">
              <a:buNone/>
            </a:pPr>
            <a:r>
              <a:rPr lang="tr-TR" sz="2400" dirty="0"/>
              <a:t>Bilimsel araştırma çabasının son halkası, yapılan araştırma sonucu elde edilen bulguların, rapor haline getirilmesidir. Bu aşama, araştırma süreci içerisinde elde edilen bilgilerin, başkalarıyla paylaşılacak düzeye getirilmesi ve bu amaçla uygun biçimlendirmenin yapılabilmesini içerir. Bu nedenle incelemelerin uygun şekilde rapor haline getirilebilmesi için bir takım ortak kurallar oluşturulmuştur. </a:t>
            </a:r>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97</a:t>
            </a:fld>
            <a:endParaRPr lang="tr-TR"/>
          </a:p>
        </p:txBody>
      </p:sp>
    </p:spTree>
    <p:extLst>
      <p:ext uri="{BB962C8B-B14F-4D97-AF65-F5344CB8AC3E}">
        <p14:creationId xmlns:p14="http://schemas.microsoft.com/office/powerpoint/2010/main" val="233949639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RAPOR YAZMA/ Araştırmanın Bölümleri</a:t>
            </a:r>
            <a:endParaRPr lang="tr-TR" sz="3600" dirty="0"/>
          </a:p>
        </p:txBody>
      </p:sp>
      <p:sp>
        <p:nvSpPr>
          <p:cNvPr id="3" name="İçerik Yer Tutucusu 2"/>
          <p:cNvSpPr>
            <a:spLocks noGrp="1"/>
          </p:cNvSpPr>
          <p:nvPr>
            <p:ph idx="1"/>
          </p:nvPr>
        </p:nvSpPr>
        <p:spPr/>
        <p:txBody>
          <a:bodyPr>
            <a:normAutofit/>
          </a:bodyPr>
          <a:lstStyle/>
          <a:p>
            <a:pPr marL="0" indent="0" algn="just">
              <a:buNone/>
            </a:pPr>
            <a:r>
              <a:rPr lang="tr-TR" sz="2400" dirty="0"/>
              <a:t>Yapılan incelemenin başkaları tarafından anlaşılabilmesi ve değerlendirilebilmesi için araştırmaların belirlenen bu kurallara uygun olarak </a:t>
            </a:r>
            <a:r>
              <a:rPr lang="tr-TR" sz="2400" dirty="0" err="1"/>
              <a:t>raporlaştırılması</a:t>
            </a:r>
            <a:r>
              <a:rPr lang="tr-TR" sz="2400" dirty="0"/>
              <a:t> gerekir</a:t>
            </a:r>
            <a:r>
              <a:rPr lang="tr-TR" sz="2400" dirty="0" smtClean="0"/>
              <a:t>.</a:t>
            </a:r>
          </a:p>
          <a:p>
            <a:pPr marL="0" indent="0" algn="just">
              <a:buNone/>
            </a:pPr>
            <a:r>
              <a:rPr lang="tr-TR" sz="2400" dirty="0" err="1"/>
              <a:t>Raporlaştırılmış</a:t>
            </a:r>
            <a:r>
              <a:rPr lang="tr-TR" sz="2400" dirty="0"/>
              <a:t> bir araştırma üç temel kısımdan oluşur. Bunlar; birinci kısım, metin kısmı ve son </a:t>
            </a:r>
            <a:r>
              <a:rPr lang="tr-TR" sz="2400" dirty="0" smtClean="0"/>
              <a:t>kısımdır. </a:t>
            </a:r>
            <a:endParaRPr lang="tr-TR" sz="2400" dirty="0"/>
          </a:p>
          <a:p>
            <a:pPr marL="0" indent="0" algn="just">
              <a:buNone/>
            </a:pPr>
            <a:endParaRPr lang="tr-TR" sz="2400" dirty="0"/>
          </a:p>
          <a:p>
            <a:pPr marL="0" indent="0" algn="just">
              <a:buNone/>
            </a:pPr>
            <a:endParaRPr lang="tr-TR" sz="2400" dirty="0"/>
          </a:p>
        </p:txBody>
      </p:sp>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98</a:t>
            </a:fld>
            <a:endParaRPr lang="tr-TR"/>
          </a:p>
        </p:txBody>
      </p:sp>
    </p:spTree>
    <p:extLst>
      <p:ext uri="{BB962C8B-B14F-4D97-AF65-F5344CB8AC3E}">
        <p14:creationId xmlns:p14="http://schemas.microsoft.com/office/powerpoint/2010/main" val="157208770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RAPOR YAZMA/ Araştırmanın Bölümleri</a:t>
            </a:r>
            <a:endParaRPr lang="tr-TR" sz="3600" dirty="0"/>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3876786190"/>
              </p:ext>
            </p:extLst>
          </p:nvPr>
        </p:nvGraphicFramePr>
        <p:xfrm>
          <a:off x="457200" y="1600201"/>
          <a:ext cx="8147248" cy="4061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Veri Yer Tutucusu 3"/>
          <p:cNvSpPr>
            <a:spLocks noGrp="1"/>
          </p:cNvSpPr>
          <p:nvPr>
            <p:ph type="dt" sz="half" idx="10"/>
          </p:nvPr>
        </p:nvSpPr>
        <p:spPr/>
        <p:txBody>
          <a:bodyPr/>
          <a:lstStyle/>
          <a:p>
            <a:r>
              <a:rPr lang="tr-TR" smtClean="0"/>
              <a:t>14.03.2016</a:t>
            </a:r>
            <a:endParaRPr lang="tr-TR"/>
          </a:p>
        </p:txBody>
      </p:sp>
      <p:sp>
        <p:nvSpPr>
          <p:cNvPr id="5" name="Altbilgi Yer Tutucusu 4"/>
          <p:cNvSpPr>
            <a:spLocks noGrp="1"/>
          </p:cNvSpPr>
          <p:nvPr>
            <p:ph type="ftr" sz="quarter" idx="11"/>
          </p:nvPr>
        </p:nvSpPr>
        <p:spPr/>
        <p:txBody>
          <a:bodyPr/>
          <a:lstStyle/>
          <a:p>
            <a:r>
              <a:rPr lang="tr-TR" smtClean="0"/>
              <a:t>BİLGİYE ULAŞMA VE VERİ TOPLAMA   Öğr.Gör.Caner BULUT</a:t>
            </a:r>
            <a:endParaRPr lang="tr-TR"/>
          </a:p>
        </p:txBody>
      </p:sp>
      <p:sp>
        <p:nvSpPr>
          <p:cNvPr id="6" name="Slayt Numarası Yer Tutucusu 5"/>
          <p:cNvSpPr>
            <a:spLocks noGrp="1"/>
          </p:cNvSpPr>
          <p:nvPr>
            <p:ph type="sldNum" sz="quarter" idx="12"/>
          </p:nvPr>
        </p:nvSpPr>
        <p:spPr/>
        <p:txBody>
          <a:bodyPr/>
          <a:lstStyle/>
          <a:p>
            <a:fld id="{24789262-CDEE-495F-8A03-F694C36D56C3}" type="slidenum">
              <a:rPr lang="tr-TR" smtClean="0"/>
              <a:t>99</a:t>
            </a:fld>
            <a:endParaRPr lang="tr-TR"/>
          </a:p>
        </p:txBody>
      </p:sp>
      <p:sp>
        <p:nvSpPr>
          <p:cNvPr id="9" name="Dikdörtgen 8"/>
          <p:cNvSpPr/>
          <p:nvPr/>
        </p:nvSpPr>
        <p:spPr>
          <a:xfrm>
            <a:off x="3131840" y="5733256"/>
            <a:ext cx="2461315" cy="369332"/>
          </a:xfrm>
          <a:prstGeom prst="rect">
            <a:avLst/>
          </a:prstGeom>
        </p:spPr>
        <p:txBody>
          <a:bodyPr wrap="none">
            <a:spAutoFit/>
          </a:bodyPr>
          <a:lstStyle/>
          <a:p>
            <a:r>
              <a:rPr lang="tr-TR" b="1" dirty="0"/>
              <a:t>Araştırmanın </a:t>
            </a:r>
            <a:r>
              <a:rPr lang="tr-TR" b="1" dirty="0" smtClean="0"/>
              <a:t>Bölümleri </a:t>
            </a:r>
            <a:endParaRPr lang="tr-TR" dirty="0"/>
          </a:p>
        </p:txBody>
      </p:sp>
    </p:spTree>
    <p:extLst>
      <p:ext uri="{BB962C8B-B14F-4D97-AF65-F5344CB8AC3E}">
        <p14:creationId xmlns:p14="http://schemas.microsoft.com/office/powerpoint/2010/main" val="159730817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577</TotalTime>
  <Words>7902</Words>
  <Application>Microsoft Office PowerPoint</Application>
  <PresentationFormat>Ekran Gösterisi (4:3)</PresentationFormat>
  <Paragraphs>1073</Paragraphs>
  <Slides>133</Slides>
  <Notes>1</Notes>
  <HiddenSlides>0</HiddenSlides>
  <MMClips>0</MMClips>
  <ScaleCrop>false</ScaleCrop>
  <HeadingPairs>
    <vt:vector size="4" baseType="variant">
      <vt:variant>
        <vt:lpstr>Tema</vt:lpstr>
      </vt:variant>
      <vt:variant>
        <vt:i4>2</vt:i4>
      </vt:variant>
      <vt:variant>
        <vt:lpstr>Slayt Başlıkları</vt:lpstr>
      </vt:variant>
      <vt:variant>
        <vt:i4>133</vt:i4>
      </vt:variant>
    </vt:vector>
  </HeadingPairs>
  <TitlesOfParts>
    <vt:vector size="135" baseType="lpstr">
      <vt:lpstr>Ofis Teması</vt:lpstr>
      <vt:lpstr>Üst Düzey</vt:lpstr>
      <vt:lpstr>      Bu proje Avrupa Birliği ve Türkiye Cumhuriyeti tarafından finanse edilmektedir. </vt:lpstr>
      <vt:lpstr>Konular </vt:lpstr>
      <vt:lpstr> Öğrenmek Nedİr?</vt:lpstr>
      <vt:lpstr>1.ÖĞRENMEYİ ÖĞRENME/Öğrenmek Nedir? </vt:lpstr>
      <vt:lpstr>1.ÖĞRENMEYİ ÖĞRENME /Öğrenmek Nedir?</vt:lpstr>
      <vt:lpstr>ÖĞRENMEYİ ÖĞRENME /Öğrenmeyi Etkileyen Faktörler Nelerdir? </vt:lpstr>
      <vt:lpstr>ÖĞRENMEYİ ÖĞRENME /Öğrenmeyi Etkileyen Faktörler Nelerdir? </vt:lpstr>
      <vt:lpstr>ÖĞRENMEYİ ÖĞRENME / Öğrenmenin Amacı </vt:lpstr>
      <vt:lpstr>ÖĞRENMEYİ ÖĞRENME / Öğrenme İhtiyacı </vt:lpstr>
      <vt:lpstr>ÖĞRENMEYİ ÖĞRENME / Öğrenme İhtiyacı </vt:lpstr>
      <vt:lpstr>ÖĞRENMEYİ ÖĞRENME / Kendini Tanıma ve Öğrenme Kapasitesini Geliştirme </vt:lpstr>
      <vt:lpstr>ÖĞRENMEYİ ÖĞRENME / Kendini Tanıma ve Öğrenme Kapasitesini Geliştirme </vt:lpstr>
      <vt:lpstr>ÖĞRENMEYİ ÖĞRENME / Kendini Tanıma ve Öğrenme Kapasitesini Geliştirme </vt:lpstr>
      <vt:lpstr>ÖĞRENMEYİ ÖĞRENME / Öğrenme Adımları </vt:lpstr>
      <vt:lpstr>ÖĞRENMEYİ ÖĞRENME / Öğrenme Adımları </vt:lpstr>
      <vt:lpstr>ÖĞRENMEYİ ÖĞRENME / Öğrenme Adımları </vt:lpstr>
      <vt:lpstr>ÖĞRENMEYİ ÖĞRENME / Nasıl Öğreniyoruz? </vt:lpstr>
      <vt:lpstr>ÖĞRENMEYİ ÖĞRENME / Nasıl Öğreniyoruz? </vt:lpstr>
      <vt:lpstr>ÖĞRENMEYİ ÖĞRENME / Öğrenme Ortamları </vt:lpstr>
      <vt:lpstr>ÖĞRENMEYİ ÖĞRENME / Öğrenmenin Yöntemleri </vt:lpstr>
      <vt:lpstr>ÖĞRENMEYİ ÖĞRENME /Öğrenmenin Yöntemleri</vt:lpstr>
      <vt:lpstr>ÖĞRENMEYİ ÖĞRENME /Öğrenmenin Yöntemleri</vt:lpstr>
      <vt:lpstr>ÖĞRENMEYİ ÖĞRENME /Öğrenmenin Yöntemleri</vt:lpstr>
      <vt:lpstr>ÖĞRENMEYİ ÖĞRENME /Öğrenmenin Yöntemleri</vt:lpstr>
      <vt:lpstr>ÖĞRENMEYİ ÖĞRENME /Öğrenmenin Yöntemleri</vt:lpstr>
      <vt:lpstr>ÖĞRENMEYİ ÖĞRENME /Öğrenmenin Yöntemleri</vt:lpstr>
      <vt:lpstr>ÖĞRENMEYİ ÖĞRENME / Kişisel Kurumsal ve Toplumsal Açıdan Öğrenmenin Önemi </vt:lpstr>
      <vt:lpstr> Bİlgİ KaynaklarI</vt:lpstr>
      <vt:lpstr>BİLGİYE ULAŞMA / BİLGİ KAYNAKLARI</vt:lpstr>
      <vt:lpstr>BİLGİYE ULAŞMA / BİLGİ KAYNAKLARI</vt:lpstr>
      <vt:lpstr>BİLGİYE ULAŞMA / BİLGİ KAYNAKLARI</vt:lpstr>
      <vt:lpstr>BİLGİYE ULAŞMA / Bilgiye Ulaşma Yolları </vt:lpstr>
      <vt:lpstr>BİLGİYE ULAŞMA / Bilgiyi Toplama </vt:lpstr>
      <vt:lpstr>BİLGİYE ULAŞMA / Bilgiyi Sunma </vt:lpstr>
      <vt:lpstr>BİLGİYE ULAŞMA / Bilgiyi Sunma </vt:lpstr>
      <vt:lpstr>BİLGİYE ULAŞMA / Bilgi Toplumu </vt:lpstr>
      <vt:lpstr>BİLGİYE ULAŞMA / Bilgi Toplumu </vt:lpstr>
      <vt:lpstr>BİLGİYE ULAŞMA / Bilgi Kirliliği </vt:lpstr>
      <vt:lpstr>BİLGİYE ULAŞMA / Bilginin Güvenilirliği </vt:lpstr>
      <vt:lpstr>BİLGİYE ULAŞMA / Bilginin Güvenilirliği </vt:lpstr>
      <vt:lpstr>BİLGİYE ULAŞMA / Bilginin Güvenilirliği </vt:lpstr>
      <vt:lpstr>Bİlİm ve Bİlİmsel Bİlgİ  </vt:lpstr>
      <vt:lpstr>VERİ TOPLAMA/ Bilim Ve Bilimsel Bilgi</vt:lpstr>
      <vt:lpstr>VERİ TOPLAMA/ Bilim Ve Bilimsel Bilgi</vt:lpstr>
      <vt:lpstr>VERİ TOPLAMA/ Bilim Ve Bilimsel Bilgi</vt:lpstr>
      <vt:lpstr>VERİ TOPLAMA/ Bilim Ve Bilimsel Bilgi</vt:lpstr>
      <vt:lpstr>VERİ TOPLAMA/ Bilim Ve Bilimsel Bilgi</vt:lpstr>
      <vt:lpstr>VERİ TOPLAMA/ Bilimsel Araştırmanın Amaç ve Çeşitleri </vt:lpstr>
      <vt:lpstr>VERİ TOPLAMA/ Bilimsel Araştırmanın Amaç ve Çeşitleri </vt:lpstr>
      <vt:lpstr>VERİ TOPLAMA/ Bilimsel Araştırmanın Amaç ve Çeşitleri </vt:lpstr>
      <vt:lpstr>VERİ TOPLAMA/ Bilimsel Araştırmanın Amaç ve Çeşitleri </vt:lpstr>
      <vt:lpstr>VERİ TOPLAMA/ Bilimsel Araştırmanın Amaç ve Çeşitleri </vt:lpstr>
      <vt:lpstr>VERİ TOPLAMA/ Bilimsel Araştırmanın Amaç ve Çeşitleri </vt:lpstr>
      <vt:lpstr>VERİ TOPLAMA/ Araştırmanın Planlanması </vt:lpstr>
      <vt:lpstr>VERİ TOPLAMA/ Araştırmanın Planlanması </vt:lpstr>
      <vt:lpstr>VERİ TOPLAMA/ Araştırmanın Planlanması </vt:lpstr>
      <vt:lpstr>VERİ TOPLAMA/ Araştırmanın Planlanması </vt:lpstr>
      <vt:lpstr>VERİ TOPLAMA/ Araştırmanın Planlanması </vt:lpstr>
      <vt:lpstr>VERİ TOPLAMA/ Araştırmanın Planlanması </vt:lpstr>
      <vt:lpstr>VERİ TOPLAMA/ Araştırmanın Planlanması </vt:lpstr>
      <vt:lpstr>VERİ TOPLAMA/ Araştırmanın Planlanması </vt:lpstr>
      <vt:lpstr>VERİ TOPLAMA/ Araştırmanın Planlanması </vt:lpstr>
      <vt:lpstr>VERİ TOPLAMA/ Araştırmanın Planlanması </vt:lpstr>
      <vt:lpstr>VERİ TOPLAMA/ Araştırmanın Planlanması </vt:lpstr>
      <vt:lpstr>VERİ TOPLAMA/ Araştırma Yöntemleri  </vt:lpstr>
      <vt:lpstr>VERİ TOPLAMA/ Araştırma Yöntemleri  </vt:lpstr>
      <vt:lpstr>VERİ TOPLAMA/ Araştırma Yöntemleri</vt:lpstr>
      <vt:lpstr>VERİ TOPLAMA/ Araştırma Yöntemleri</vt:lpstr>
      <vt:lpstr>VERİ TOPLAMA/ Veri Çeşitleri ve Veri Toplama Yöntemleri </vt:lpstr>
      <vt:lpstr>VERİ TOPLAMA/ Veri Çeşitleri ve Veri Toplama Yöntemleri </vt:lpstr>
      <vt:lpstr>VERİ TOPLAMA/ Veri Toplama Araçları Geliştirme (Anket Formlarını Hazırlama) </vt:lpstr>
      <vt:lpstr>VERİ TOPLAMA/ Veri Toplama Araçları Geliştirme (Anket Formlarını Hazırlama) </vt:lpstr>
      <vt:lpstr>VERİ TOPLAMA/ Veri Toplama Araçları Geliştirme (Anket Formlarını Hazırlama) </vt:lpstr>
      <vt:lpstr>VERİ TOPLAMA/ Veri Toplama Araçları Geliştirme (Anket Formlarını Hazırlama) </vt:lpstr>
      <vt:lpstr>VERİ TOPLAMA/ Veri Toplama Araçları Geliştirme (Anket Formlarını Hazırlama) </vt:lpstr>
      <vt:lpstr>VERİ TOPLAMA/ Veri Toplama Araçları Geliştirme (Anket Formlarını Hazırlama) </vt:lpstr>
      <vt:lpstr>VERİ TOPLAMA/ Veri Toplama Araçları Geliştirme (Anket Formlarını Hazırlama) </vt:lpstr>
      <vt:lpstr>VERİ TOPLAMA/ Veri Toplama Araçları Geliştirme (Anket Formlarını Hazırlama) </vt:lpstr>
      <vt:lpstr>VERİ TOPLAMA/ Veri Toplama Araçları Geliştirme (Anket Formlarını Hazırlama) </vt:lpstr>
      <vt:lpstr>VERİ TOPLAMA/ Veri Toplama Araçları Geliştirme (Anket Formlarını Hazırlama) </vt:lpstr>
      <vt:lpstr>VERİ TOPLAMA/ Verilerin Toplanması </vt:lpstr>
      <vt:lpstr>VERİ TOPLAMA/ Verilerin Düzenlenmesi </vt:lpstr>
      <vt:lpstr>VERİ TOPLAMA/ Verilerin Düzenlenmesi </vt:lpstr>
      <vt:lpstr>VERİ TOPLAMA/ Verilerin Düzenlenmesi </vt:lpstr>
      <vt:lpstr>VERİ TOPLAMA/ Verilerin Analizi </vt:lpstr>
      <vt:lpstr>VERİ TOPLAMA/ Verilerin Analizi </vt:lpstr>
      <vt:lpstr>VERİ TOPLAMA/ Verilerin Analizi </vt:lpstr>
      <vt:lpstr>VERİ TOPLAMA/ Verilerin Analizi </vt:lpstr>
      <vt:lpstr>VERİ TOPLAMA/ Verilerin Analizi </vt:lpstr>
      <vt:lpstr>VERİ TOPLAMA/ Verilerin Analizi </vt:lpstr>
      <vt:lpstr>VERİ TOPLAMA/ Verilerin Analizi </vt:lpstr>
      <vt:lpstr>VERİ TOPLAMA/ Verilerin Analizi </vt:lpstr>
      <vt:lpstr>VERİ TOPLAMA/ Verilerin Analizi </vt:lpstr>
      <vt:lpstr>VERİ TOPLAMA/ Verilerin Yorumlanması ve Değerlendirilmesi </vt:lpstr>
      <vt:lpstr>VERİ TOPLAMA/ Verilerin Yorumlanması ve Değerlendirilmesi </vt:lpstr>
      <vt:lpstr> Araştırmanın Bölümleri </vt:lpstr>
      <vt:lpstr>RAPOR YAZMA/ Araştırmanın Bölümleri </vt:lpstr>
      <vt:lpstr>RAPOR YAZMA/ Araştırmanın Bölümleri</vt:lpstr>
      <vt:lpstr>RAPOR YAZMA/ Araştırmanın Bölümleri</vt:lpstr>
      <vt:lpstr>RAPOR YAZMA/ Araştırmanın Bölümleri</vt:lpstr>
      <vt:lpstr>RAPOR YAZMA/ Araştırmanın Bölümleri</vt:lpstr>
      <vt:lpstr>RAPOR YAZMA/ Araştırmanın Bölümleri</vt:lpstr>
      <vt:lpstr>RAPOR YAZMA/ Araştırmanın Bölümleri</vt:lpstr>
      <vt:lpstr>RAPOR YAZMA/ Araştırmanın Bölümleri</vt:lpstr>
      <vt:lpstr>RAPOR YAZMA/ Araştırmanın Bölümleri</vt:lpstr>
      <vt:lpstr>RAPOR YAZMA/ Araştırmanın Bölümleri</vt:lpstr>
      <vt:lpstr>RAPOR YAZMA/ Araştırmanın Bölümleri</vt:lpstr>
      <vt:lpstr>RAPOR YAZMA/ Araştırmanın Bölümleri</vt:lpstr>
      <vt:lpstr>RAPOR YAZMA/ Araştırmanın Bölümleri</vt:lpstr>
      <vt:lpstr>RAPOR YAZMA/ Araştırmanın Bölümleri</vt:lpstr>
      <vt:lpstr>RAPOR YAZMA/ Kaynak ve Dipnot Gösterme Kuralları </vt:lpstr>
      <vt:lpstr>RAPOR YAZMA/ Kaynak ve Dipnot Gösterme Kuralları </vt:lpstr>
      <vt:lpstr>RAPOR YAZMA/ Kaynak ve Dipnot Gösterme Kuralları </vt:lpstr>
      <vt:lpstr>RAPOR YAZMA/ Kaynak ve Dipnot Gösterme Kuralları </vt:lpstr>
      <vt:lpstr>RAPOR YAZMA/ Kaynak ve Dipnot Gösterme Kuralları </vt:lpstr>
      <vt:lpstr>RAPOR YAZMA/ Kaynak ve Dipnot Gösterme Kuralları </vt:lpstr>
      <vt:lpstr>RAPOR YAZMA/ Kaynak ve Dipnot Gösterme Kuralları </vt:lpstr>
      <vt:lpstr>RAPOR YAZMA/ Kaynak ve Dipnot Gösterme Kuralları </vt:lpstr>
      <vt:lpstr>RAPOR YAZMA/ Kaynak ve Dipnot Gösterme Kuralları </vt:lpstr>
      <vt:lpstr>RAPOR YAZMA/ Kaynak ve Dipnot Gösterme Kuralları </vt:lpstr>
      <vt:lpstr>RAPOR YAZMA/ Metin Aktarımları ve Alıntılar </vt:lpstr>
      <vt:lpstr>RAPOR YAZMA/ Metin Aktarımları ve Alıntılar </vt:lpstr>
      <vt:lpstr>RAPOR YAZMA/ Metin Aktarımları ve Alıntılar </vt:lpstr>
      <vt:lpstr>RAPOR YAZMA/ Tablo Şekil ve Grafikler </vt:lpstr>
      <vt:lpstr>RAPOR YAZMA/ Tablo Şekil ve Grafikler </vt:lpstr>
      <vt:lpstr>RAPOR YAZMA/ Tablo Şekil ve Grafikler </vt:lpstr>
      <vt:lpstr>RAPOR YAZMA/ Yazım Kuralları ve Noktalama İşaretleri</vt:lpstr>
      <vt:lpstr>RAPOR YAZMA/ Yazım Kuralları ve Noktalama İşaretleri</vt:lpstr>
      <vt:lpstr>RAPOR YAZMA/ Raporun Düzenlenmesi </vt:lpstr>
      <vt:lpstr>RAPOR YAZMA/ Raporun Düzenlenmesi </vt:lpstr>
      <vt:lpstr>RAPOR YAZMA/ Raporun Düzenlenmesi </vt:lpstr>
      <vt:lpstr>RAPOR YAZMA/ Raporun Düzenlenmesi </vt:lpstr>
      <vt:lpstr>RAPOR YAZMA/ Raporun Sunulması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MESLEKİ GELİŞİM </dc:title>
  <dc:creator>Caner</dc:creator>
  <cp:lastModifiedBy>Bilal Keskin</cp:lastModifiedBy>
  <cp:revision>239</cp:revision>
  <dcterms:created xsi:type="dcterms:W3CDTF">2016-03-14T07:12:34Z</dcterms:created>
  <dcterms:modified xsi:type="dcterms:W3CDTF">2016-04-15T14:02:20Z</dcterms:modified>
</cp:coreProperties>
</file>